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8"/>
  </p:notesMasterIdLst>
  <p:sldIdLst>
    <p:sldId id="376" r:id="rId3"/>
    <p:sldId id="338" r:id="rId4"/>
    <p:sldId id="345" r:id="rId5"/>
    <p:sldId id="339" r:id="rId6"/>
    <p:sldId id="271" r:id="rId7"/>
    <p:sldId id="356" r:id="rId8"/>
    <p:sldId id="347" r:id="rId9"/>
    <p:sldId id="337" r:id="rId10"/>
    <p:sldId id="370" r:id="rId11"/>
    <p:sldId id="371" r:id="rId12"/>
    <p:sldId id="357" r:id="rId13"/>
    <p:sldId id="358" r:id="rId14"/>
    <p:sldId id="316" r:id="rId15"/>
    <p:sldId id="269" r:id="rId16"/>
    <p:sldId id="307" r:id="rId17"/>
    <p:sldId id="257" r:id="rId18"/>
    <p:sldId id="258" r:id="rId19"/>
    <p:sldId id="372" r:id="rId20"/>
    <p:sldId id="373" r:id="rId21"/>
    <p:sldId id="367" r:id="rId22"/>
    <p:sldId id="259" r:id="rId23"/>
    <p:sldId id="361" r:id="rId24"/>
    <p:sldId id="374" r:id="rId25"/>
    <p:sldId id="320" r:id="rId26"/>
    <p:sldId id="330" r:id="rId27"/>
  </p:sldIdLst>
  <p:sldSz cx="12192000" cy="6858000"/>
  <p:notesSz cx="6889750" cy="1002188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eben U. Pedersen" initials="PUP" lastIdx="1" clrIdx="0">
    <p:extLst>
      <p:ext uri="{19B8F6BF-5375-455C-9EA6-DF929625EA0E}">
        <p15:presenceInfo xmlns:p15="http://schemas.microsoft.com/office/powerpoint/2012/main" userId="Preben U. Peders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D785BD35-4FC4-462C-AAB9-2B91966EBA0D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2F6BD34A-A172-4D10-8AC0-AF37E8889B9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4836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10AB6-9A90-40EF-A8D3-9E20B469C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E1EE124-A7C6-4CB2-AD68-DA42619B32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B3C53DB-E203-4DD1-877E-584DB8091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435AB04-7881-40A6-BC62-47A6519C9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B39850-6AAA-4A2F-BFFA-533D19363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6259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34BE0D-AD34-4A84-A758-EB1A0A6F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5B3FDED-395D-44DC-9CA6-8C016E677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8196D40-A8D7-49BB-92E6-46FE17FE0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412C458-EFBE-496A-9755-393A35320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A64A656-F88A-4876-BA31-A4E42A5D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4419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31CC78BA-54FE-42FF-BF5C-78F87BDC29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C9F9E12-715D-4088-B5AB-51CA22073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C63EF2D-14B6-47A7-AA4A-E08C1EA78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50E0DB-A5EB-424A-B342-5B959704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4561567-E40F-4869-AC5A-50774443A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5776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750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857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644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056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27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96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630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3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1F9473-3AA2-420E-B45C-DE0EFF638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248501-A08A-47BC-B73E-82BC822EA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D4B1B28-3271-4AD0-8F90-E8223CA4A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89CCEF-C6DC-4ECD-B981-5EBDA89B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CBC98E2-F0B9-4F28-9D21-29E4232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9061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834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810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77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84D9A-6151-4918-BEC2-FC09254EE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4848EDE-F755-4C6F-8587-A8AF18C40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3EBEC51-35FF-40F9-86F4-90F17BDF0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E60ACCF-460B-4384-BF8A-6B4A0D94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33217AC-F8C3-454F-8678-37863A05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580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56163D-939E-49DD-B1C4-CCCB1E760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55DD0C8-B6F2-4423-A5A5-F1B99D5B4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089FD84-5301-4AD8-BF3B-CAC28088D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1910EB7-2275-4102-9DB2-419A6275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AE6347A-07D2-43AE-9C89-158C7FA44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099649D-F698-4FF6-870D-1A324118E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16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86C2A-0F3A-4B21-9E31-AC2111FB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536D526-8C5A-4550-9247-64BDF241E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B592F8C-1581-4051-A7C9-72B88256D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D8F5385-0E0F-4046-A73F-E5B277788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8DFD599-F884-43BD-81A8-3E7EC3729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0FF1F72-78F9-4511-A1F0-FD4BE2CB0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DDA41BE-0DEB-4D73-BE69-D3B77A5B0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9ED2399-F02C-4DC1-B7F4-A50B738CD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382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F72B07-0CCF-4225-9539-E635A690E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D89ED8C-5EA2-47CB-8C83-947039F5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69F34B6-7A64-464A-84CA-6A9D3A515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434C97E-440C-468F-8071-3088655DD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579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D8C9C35-7F6E-44C8-9271-872F548DA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F3F9F82-3D45-44EB-A4E3-2E477394B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E606A9D-8BE9-4DDD-98F2-2DB77C5B3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7147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5B4B9-3139-4C99-A5AE-CCB57F2AE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C35EFAC-F1B4-445C-953A-1B6D5586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F347B2B-AAD2-4327-84D8-CC00F6A66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884D03E-19C5-4A1D-A83D-F8E41C70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AB9559F-16BC-40C3-B7BB-6482FEED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C726393-DEAD-45CE-AD20-92C21FB60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181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4FD2C-01A1-468D-896F-B0124323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BEF471A-22E9-424A-AE7C-7AF34F135F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49F4D0E-EA93-45BF-9C4E-3B55D0476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DEB85F4-AE36-4929-98CA-D1AE3DEF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E8A4889-54E1-4D0F-86E1-4AF9CABA9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352D00E-D6C9-41C8-904F-77A2A6056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276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395E32B-5727-4D13-A632-CFBFF1AEB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90CFA72-A621-4789-A3E8-5BF5C22A4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38731CA-847B-4412-8BA2-38B5E0893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4AD38-9F04-4EC8-A0FF-9DE91F4ED864}" type="datetimeFigureOut">
              <a:rPr lang="da-DK" smtClean="0"/>
              <a:t>27-05-2021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56068F2-096F-4A43-802D-7881B3830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AB3F7D2-CF00-4797-929A-1F3D4E4B5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ED046-D711-4AD9-B46C-4D5D989E3AD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629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  <a:endParaRPr lang="en-GB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B93B0-A551-4E23-AA88-7683D2028E56}" type="datetimeFigureOut">
              <a:rPr lang="en-GB" smtClean="0"/>
              <a:t>27/05/2021</a:t>
            </a:fld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FFB88-0236-44A6-94EF-E5B53AB0DC2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4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hyperlink" Target="https://www.sciencedirect.com/science/article/pii/S0897189717306353#!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joannabriggs.org/display/MANUAL/JBI+Reviewer%27s+Manual" TargetMode="External"/><Relationship Id="rId2" Type="http://schemas.openxmlformats.org/officeDocument/2006/relationships/hyperlink" Target="https://joannabriggs.org/assets/docs/approach/The_JBI_Model_of_Evidence_-_Healthcare-A_Model_Reconsidered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joannabriggslibrary.org/index.php/jbisrir/article/view/218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hyperlink" Target="http://journals.lww.com/jbisrir/Abstract/2017/08000/Effectiveness_of_structured_planned_post_discharge.14.asp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DD9FF3-B23A-494D-BA0F-BAE1F715E3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Systematiske </a:t>
            </a:r>
            <a:r>
              <a:rPr lang="da-DK" dirty="0" err="1"/>
              <a:t>reviews</a:t>
            </a:r>
            <a:r>
              <a:rPr lang="da-DK" dirty="0"/>
              <a:t>/</a:t>
            </a:r>
            <a:r>
              <a:rPr lang="da-DK" dirty="0" err="1"/>
              <a:t>meta</a:t>
            </a:r>
            <a:r>
              <a:rPr lang="da-DK" dirty="0"/>
              <a:t>-analyser – Guds gave eller noget fanden har skabt?</a:t>
            </a:r>
            <a:br>
              <a:rPr lang="da-DK" dirty="0"/>
            </a:br>
            <a:r>
              <a:rPr lang="da-DK" dirty="0"/>
              <a:t>Del 3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C7B8009-123A-47A4-9B6C-308EDC4794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Preben Ulrich Pedersen, Ph.d., professor,</a:t>
            </a:r>
          </a:p>
          <a:p>
            <a:r>
              <a:rPr lang="da-DK" dirty="0"/>
              <a:t>Center for Kliniske Retningslinjer, Klinisk institut, </a:t>
            </a:r>
          </a:p>
          <a:p>
            <a:r>
              <a:rPr lang="da-DK" dirty="0"/>
              <a:t>Aalborg universitet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36DFD03A-5B37-4D73-9F18-8D8E4D5BDE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0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739"/>
    </mc:Choice>
    <mc:Fallback>
      <p:transition spd="slow" advTm="37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F6243E-59C7-447C-AE29-E20A30921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highlight>
                  <a:srgbClr val="FF0000"/>
                </a:highlight>
              </a:rPr>
              <a:t>P</a:t>
            </a:r>
            <a:r>
              <a:rPr lang="da-DK" dirty="0">
                <a:highlight>
                  <a:srgbClr val="00FF00"/>
                </a:highlight>
              </a:rPr>
              <a:t>I</a:t>
            </a:r>
            <a:r>
              <a:rPr lang="da-DK" dirty="0">
                <a:highlight>
                  <a:srgbClr val="00FFFF"/>
                </a:highlight>
              </a:rPr>
              <a:t>C</a:t>
            </a:r>
            <a:r>
              <a:rPr lang="da-DK" dirty="0">
                <a:highlight>
                  <a:srgbClr val="FFFF00"/>
                </a:highlight>
              </a:rPr>
              <a:t>O</a:t>
            </a:r>
            <a:r>
              <a:rPr lang="da-DK" dirty="0"/>
              <a:t> – ved effektivitet af intervention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18BAE00-1A60-4D67-832D-B3BFBA1687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>
              <a:highlight>
                <a:srgbClr val="FF0000"/>
              </a:highlight>
            </a:endParaRPr>
          </a:p>
          <a:p>
            <a:r>
              <a:rPr lang="da-DK" dirty="0">
                <a:highlight>
                  <a:srgbClr val="FF0000"/>
                </a:highlight>
              </a:rPr>
              <a:t>Bør voksne patienter, der skal gennemgå et hjertekirurgisk indgreb </a:t>
            </a:r>
            <a:r>
              <a:rPr lang="da-DK" dirty="0"/>
              <a:t>anbefales at udføre </a:t>
            </a:r>
            <a:r>
              <a:rPr lang="da-DK" dirty="0">
                <a:highlight>
                  <a:srgbClr val="00FF00"/>
                </a:highlight>
              </a:rPr>
              <a:t>perioperativ systematisk mundhygiejne </a:t>
            </a:r>
            <a:r>
              <a:rPr lang="da-DK" dirty="0" err="1"/>
              <a:t>mhp</a:t>
            </a:r>
            <a:r>
              <a:rPr lang="da-DK" dirty="0"/>
              <a:t> </a:t>
            </a:r>
            <a:r>
              <a:rPr lang="da-DK" dirty="0">
                <a:highlight>
                  <a:srgbClr val="FFFF00"/>
                </a:highlight>
              </a:rPr>
              <a:t>reduktion af postoperative infektioner og brug af antibiotika,</a:t>
            </a:r>
            <a:r>
              <a:rPr lang="da-DK" dirty="0"/>
              <a:t> </a:t>
            </a:r>
            <a:r>
              <a:rPr lang="da-DK" dirty="0">
                <a:highlight>
                  <a:srgbClr val="00FFFF"/>
                </a:highlight>
              </a:rPr>
              <a:t>sammenlignet med patienternes vanlige mundhygiejne</a:t>
            </a:r>
            <a:r>
              <a:rPr lang="da-DK" dirty="0"/>
              <a:t>?</a:t>
            </a:r>
          </a:p>
          <a:p>
            <a:pPr marL="0" indent="0">
              <a:buNone/>
            </a:pPr>
            <a:endParaRPr lang="da-DK" dirty="0"/>
          </a:p>
          <a:p>
            <a:pPr marL="514350" indent="-514350">
              <a:buAutoNum type="arabicParenR"/>
            </a:pPr>
            <a:r>
              <a:rPr lang="da-DK" dirty="0"/>
              <a:t>Systematisk præoperativ mundhygiejne: Omhyggelig tandbørstning fire gange dagligt begyndende to dage før planlagt operation og afsluttes dagen efter operation. Hver tandbørstning efterfølges af mundskyl med 15 ml </a:t>
            </a:r>
            <a:r>
              <a:rPr lang="da-DK" dirty="0" err="1"/>
              <a:t>klorhexidin</a:t>
            </a:r>
            <a:r>
              <a:rPr lang="da-DK" dirty="0"/>
              <a:t> mundskyl  0.12% i 30 sekunder.</a:t>
            </a:r>
            <a:r>
              <a:rPr lang="en-GB" dirty="0"/>
              <a:t>Infections defined as Centre of Disease Control and Prevention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200" dirty="0"/>
              <a:t>Pedersen, PU et al 2021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CD92D66E-F42B-426C-AA4A-2233D5512E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7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09"/>
    </mc:Choice>
    <mc:Fallback>
      <p:transition spd="slow" advTm="9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A1D1A-1F1F-4D7A-A0CD-D399A514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a-DK" sz="3100" dirty="0"/>
              <a:t>Bør patienter, der skal gennemgå et hjertekirurgisk indgreb anbefales at udføre perioperativ systematisk mundhygiejne?</a:t>
            </a:r>
            <a:br>
              <a:rPr lang="da-DK" sz="3100" dirty="0"/>
            </a:br>
            <a:endParaRPr lang="da-DK" sz="3100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62570CA2-3E06-4B41-9BDE-FBEF09930C05}"/>
              </a:ext>
            </a:extLst>
          </p:cNvPr>
          <p:cNvSpPr txBox="1"/>
          <p:nvPr/>
        </p:nvSpPr>
        <p:spPr>
          <a:xfrm>
            <a:off x="721453" y="2055303"/>
            <a:ext cx="10813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Forekomsten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pneumoni</a:t>
            </a:r>
            <a:r>
              <a:rPr lang="en-US" dirty="0"/>
              <a:t> hos </a:t>
            </a:r>
            <a:r>
              <a:rPr lang="en-US" dirty="0" err="1"/>
              <a:t>patienter</a:t>
            </a:r>
            <a:r>
              <a:rPr lang="en-US" dirty="0"/>
              <a:t>, der har </a:t>
            </a:r>
            <a:r>
              <a:rPr lang="en-US" dirty="0" err="1"/>
              <a:t>foretaget</a:t>
            </a:r>
            <a:r>
              <a:rPr lang="en-US" dirty="0"/>
              <a:t> </a:t>
            </a:r>
            <a:r>
              <a:rPr lang="en-US" dirty="0" err="1"/>
              <a:t>systematisk</a:t>
            </a:r>
            <a:r>
              <a:rPr lang="en-US" dirty="0"/>
              <a:t> </a:t>
            </a:r>
            <a:r>
              <a:rPr lang="en-US" dirty="0" err="1"/>
              <a:t>perioperativ</a:t>
            </a:r>
            <a:r>
              <a:rPr lang="en-US" dirty="0"/>
              <a:t> </a:t>
            </a:r>
            <a:r>
              <a:rPr lang="en-US" dirty="0" err="1"/>
              <a:t>mundhygiejne</a:t>
            </a:r>
            <a:r>
              <a:rPr lang="en-US" dirty="0"/>
              <a:t> (event </a:t>
            </a:r>
            <a:r>
              <a:rPr lang="en-US" dirty="0" err="1"/>
              <a:t>gruppe</a:t>
            </a:r>
            <a:r>
              <a:rPr lang="en-US" dirty="0"/>
              <a:t>)</a:t>
            </a:r>
          </a:p>
          <a:p>
            <a:r>
              <a:rPr lang="en-US" dirty="0"/>
              <a:t> </a:t>
            </a:r>
            <a:r>
              <a:rPr lang="en-US" dirty="0" err="1"/>
              <a:t>sammenlignet</a:t>
            </a:r>
            <a:r>
              <a:rPr lang="en-US" dirty="0"/>
              <a:t> med </a:t>
            </a:r>
            <a:r>
              <a:rPr lang="en-US" dirty="0" err="1"/>
              <a:t>patienterne</a:t>
            </a:r>
            <a:r>
              <a:rPr lang="en-US" dirty="0"/>
              <a:t> der </a:t>
            </a:r>
            <a:r>
              <a:rPr lang="en-US" dirty="0" err="1"/>
              <a:t>ikke</a:t>
            </a:r>
            <a:r>
              <a:rPr lang="en-US" dirty="0"/>
              <a:t> har </a:t>
            </a:r>
            <a:r>
              <a:rPr lang="en-US" dirty="0" err="1"/>
              <a:t>foretaget</a:t>
            </a:r>
            <a:r>
              <a:rPr lang="en-US" dirty="0"/>
              <a:t> </a:t>
            </a:r>
            <a:r>
              <a:rPr lang="en-US" dirty="0" err="1"/>
              <a:t>systematisk</a:t>
            </a:r>
            <a:r>
              <a:rPr lang="en-US" dirty="0"/>
              <a:t> </a:t>
            </a:r>
            <a:r>
              <a:rPr lang="en-US" dirty="0" err="1"/>
              <a:t>perioperativ</a:t>
            </a:r>
            <a:r>
              <a:rPr lang="en-US" dirty="0"/>
              <a:t> </a:t>
            </a:r>
            <a:r>
              <a:rPr lang="en-US" dirty="0" err="1"/>
              <a:t>mundhygiejne</a:t>
            </a:r>
            <a:r>
              <a:rPr lang="en-US" dirty="0"/>
              <a:t>.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E730FF2-27F6-418E-9856-4D152AE1C95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72455" y="2701634"/>
            <a:ext cx="9789952" cy="3120326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5B6F6770-C263-499E-BA5A-799F209CB14D}"/>
              </a:ext>
            </a:extLst>
          </p:cNvPr>
          <p:cNvSpPr txBox="1"/>
          <p:nvPr/>
        </p:nvSpPr>
        <p:spPr>
          <a:xfrm>
            <a:off x="1115736" y="6107185"/>
            <a:ext cx="4107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NKR om perioperativ mundhygiejne, 2021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43A9EA0D-EB57-4BDE-B665-EA96747E5E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5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8370"/>
    </mc:Choice>
    <mc:Fallback>
      <p:transition spd="slow" advTm="218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D53F1B-AC6E-4CB8-A05B-0DA429AE6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Kan systematiske </a:t>
            </a:r>
            <a:r>
              <a:rPr lang="da-DK" dirty="0" err="1"/>
              <a:t>reviews</a:t>
            </a:r>
            <a:r>
              <a:rPr lang="da-DK" dirty="0"/>
              <a:t> </a:t>
            </a:r>
            <a:r>
              <a:rPr lang="da-DK" dirty="0" err="1"/>
              <a:t>meta</a:t>
            </a:r>
            <a:r>
              <a:rPr lang="da-DK" dirty="0"/>
              <a:t>-analyser være farlige for patienterne?</a:t>
            </a:r>
          </a:p>
        </p:txBody>
      </p:sp>
      <p:pic>
        <p:nvPicPr>
          <p:cNvPr id="3" name="Lyd 2">
            <a:hlinkClick r:id="" action="ppaction://media"/>
            <a:extLst>
              <a:ext uri="{FF2B5EF4-FFF2-40B4-BE49-F238E27FC236}">
                <a16:creationId xmlns:a16="http://schemas.microsoft.com/office/drawing/2014/main" id="{4E5AA275-3EB8-466F-A045-2087199C2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99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74"/>
    </mc:Choice>
    <mc:Fallback>
      <p:transition spd="slow" advTm="7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B45715-89E4-4BB7-8AD0-D6C79CA2D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Eksempel </a:t>
            </a:r>
            <a:r>
              <a:rPr lang="en-GB" dirty="0" err="1"/>
              <a:t>fra</a:t>
            </a:r>
            <a:r>
              <a:rPr lang="en-GB" dirty="0"/>
              <a:t> </a:t>
            </a:r>
            <a:r>
              <a:rPr lang="en-GB" dirty="0" err="1"/>
              <a:t>litteraturstudier</a:t>
            </a:r>
            <a:r>
              <a:rPr lang="en-GB" dirty="0"/>
              <a:t> – alle har </a:t>
            </a:r>
            <a:r>
              <a:rPr lang="en-GB" dirty="0" err="1"/>
              <a:t>overskriften</a:t>
            </a:r>
            <a:r>
              <a:rPr lang="en-GB" dirty="0"/>
              <a:t> </a:t>
            </a:r>
            <a:r>
              <a:rPr lang="en-GB" dirty="0" err="1"/>
              <a:t>systematiske</a:t>
            </a:r>
            <a:r>
              <a:rPr lang="en-GB" dirty="0"/>
              <a:t> reviews – men lever </a:t>
            </a:r>
            <a:r>
              <a:rPr lang="en-GB" dirty="0" err="1"/>
              <a:t>ikke</a:t>
            </a:r>
            <a:r>
              <a:rPr lang="en-GB" dirty="0"/>
              <a:t> op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basale</a:t>
            </a:r>
            <a:r>
              <a:rPr lang="en-GB" dirty="0"/>
              <a:t> </a:t>
            </a:r>
            <a:r>
              <a:rPr lang="en-GB" dirty="0" err="1"/>
              <a:t>krav</a:t>
            </a:r>
            <a:endParaRPr lang="en-GB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4B87AB3-BE68-44CF-A8B8-9CC5CC7BD5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623359"/>
              </p:ext>
            </p:extLst>
          </p:nvPr>
        </p:nvGraphicFramePr>
        <p:xfrm>
          <a:off x="670559" y="2116182"/>
          <a:ext cx="10598330" cy="38064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0572">
                  <a:extLst>
                    <a:ext uri="{9D8B030D-6E8A-4147-A177-3AD203B41FA5}">
                      <a16:colId xmlns:a16="http://schemas.microsoft.com/office/drawing/2014/main" val="2305802757"/>
                    </a:ext>
                  </a:extLst>
                </a:gridCol>
                <a:gridCol w="2146347">
                  <a:extLst>
                    <a:ext uri="{9D8B030D-6E8A-4147-A177-3AD203B41FA5}">
                      <a16:colId xmlns:a16="http://schemas.microsoft.com/office/drawing/2014/main" val="2426313981"/>
                    </a:ext>
                  </a:extLst>
                </a:gridCol>
                <a:gridCol w="2147137">
                  <a:extLst>
                    <a:ext uri="{9D8B030D-6E8A-4147-A177-3AD203B41FA5}">
                      <a16:colId xmlns:a16="http://schemas.microsoft.com/office/drawing/2014/main" val="1353281537"/>
                    </a:ext>
                  </a:extLst>
                </a:gridCol>
                <a:gridCol w="2147137">
                  <a:extLst>
                    <a:ext uri="{9D8B030D-6E8A-4147-A177-3AD203B41FA5}">
                      <a16:colId xmlns:a16="http://schemas.microsoft.com/office/drawing/2014/main" val="2452905916"/>
                    </a:ext>
                  </a:extLst>
                </a:gridCol>
                <a:gridCol w="2147137">
                  <a:extLst>
                    <a:ext uri="{9D8B030D-6E8A-4147-A177-3AD203B41FA5}">
                      <a16:colId xmlns:a16="http://schemas.microsoft.com/office/drawing/2014/main" val="2030074161"/>
                    </a:ext>
                  </a:extLst>
                </a:gridCol>
              </a:tblGrid>
              <a:tr h="1068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 dirty="0" err="1">
                          <a:effectLst/>
                        </a:rPr>
                        <a:t>Study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Literature has been searched in minimum two databases 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Yes/No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Apprising quality of included studies has been carried out by minimum two reviewers 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Yes/No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Apprising quality of included studies using a valid tool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Yes/No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Including solely patients with ADHD diagnosed by validated criteria for ADHD 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da-DK" sz="11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Yes/No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2799537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Benton, 2007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7305127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Bloch, 2011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7797044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Bloch, 2014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5215235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Bozzatello, 2016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8471941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Calderon-Moore, 2012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677874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Ghanizadeh, 2013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7318942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Grassmann, 2013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6042271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Hariri, 2015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100">
                          <a:effectLst/>
                        </a:rPr>
                        <a:t>No 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848163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Nigg, 2012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0875089"/>
                  </a:ext>
                </a:extLst>
              </a:tr>
              <a:tr h="273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Transler, 2010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Yes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Yes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</a:t>
                      </a:r>
                      <a:endParaRPr lang="da-DK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No</a:t>
                      </a:r>
                      <a:endParaRPr lang="da-D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8666612"/>
                  </a:ext>
                </a:extLst>
              </a:tr>
            </a:tbl>
          </a:graphicData>
        </a:graphic>
      </p:graphicFrame>
      <p:sp>
        <p:nvSpPr>
          <p:cNvPr id="6" name="Tekstfelt 5">
            <a:extLst>
              <a:ext uri="{FF2B5EF4-FFF2-40B4-BE49-F238E27FC236}">
                <a16:creationId xmlns:a16="http://schemas.microsoft.com/office/drawing/2014/main" id="{1D7CAC48-2A89-4E68-8F38-4C6D9CE35537}"/>
              </a:ext>
            </a:extLst>
          </p:cNvPr>
          <p:cNvSpPr txBox="1"/>
          <p:nvPr/>
        </p:nvSpPr>
        <p:spPr>
          <a:xfrm>
            <a:off x="583474" y="6453051"/>
            <a:ext cx="6154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Kilde: Pedersen, PU, Laugesen B, Bjerrum M – not </a:t>
            </a:r>
            <a:r>
              <a:rPr kumimoji="0" lang="da-DK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yet</a:t>
            </a: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a-DK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published</a:t>
            </a: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C083F240-D1EE-4D21-B367-E30E4BE46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1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3695"/>
    </mc:Choice>
    <mc:Fallback>
      <p:transition spd="slow" advTm="1136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037F5D-8FDA-4DF7-BE03-5CA467937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Ernæring til patienter med KOL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19AB4F9-F264-4C0E-BB79-975D8AC6A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 meget energi skal man anbefale at patienter med KOL indtager?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98883020-15C1-4BC9-B01D-D49DC0E53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47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97"/>
    </mc:Choice>
    <mc:Fallback>
      <p:transition spd="slow" advTm="5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Aggregated ((</a:t>
            </a:r>
            <a:r>
              <a:rPr lang="en-US" dirty="0" err="1"/>
              <a:t>vejledningger</a:t>
            </a:r>
            <a:r>
              <a:rPr lang="en-US" dirty="0"/>
              <a:t>) vs individual level (den </a:t>
            </a:r>
            <a:r>
              <a:rPr lang="en-US" dirty="0" err="1"/>
              <a:t>konkrete</a:t>
            </a:r>
            <a:r>
              <a:rPr lang="en-US" dirty="0"/>
              <a:t> patient)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8712968" cy="5184577"/>
          </a:xfrm>
          <a:prstGeom prst="rect">
            <a:avLst/>
          </a:prstGeom>
        </p:spPr>
      </p:pic>
      <p:pic>
        <p:nvPicPr>
          <p:cNvPr id="5" name="Lyd 4">
            <a:hlinkClick r:id="" action="ppaction://media"/>
            <a:extLst>
              <a:ext uri="{FF2B5EF4-FFF2-40B4-BE49-F238E27FC236}">
                <a16:creationId xmlns:a16="http://schemas.microsoft.com/office/drawing/2014/main" id="{8014F731-CCB7-437C-A432-370A4E085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72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66"/>
    </mc:Choice>
    <mc:Fallback>
      <p:transition spd="slow" advTm="32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97F2A-57F0-4883-8A40-1356E814D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Anbefaling om beregning af energibehov hos patienter med KOL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9B6D32AD-0565-42AD-AC4D-B53E2A1751C0}"/>
              </a:ext>
            </a:extLst>
          </p:cNvPr>
          <p:cNvSpPr txBox="1"/>
          <p:nvPr/>
        </p:nvSpPr>
        <p:spPr>
          <a:xfrm>
            <a:off x="522514" y="2062065"/>
            <a:ext cx="142749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Aggregerings retning –                         væk fra patienten</a:t>
            </a:r>
          </a:p>
          <a:p>
            <a:r>
              <a:rPr lang="da-DK" dirty="0"/>
              <a:t>Cases		Studier			Anbefaling</a:t>
            </a:r>
          </a:p>
          <a:p>
            <a:r>
              <a:rPr lang="da-DK" dirty="0"/>
              <a:t>Individniveau	Aggregering af patienter	Aggregering af studier</a:t>
            </a:r>
          </a:p>
          <a:p>
            <a:r>
              <a:rPr lang="en-GB" dirty="0"/>
              <a:t>TDE x REE		TDE x REE</a:t>
            </a:r>
            <a:endParaRPr lang="da-DK" dirty="0"/>
          </a:p>
          <a:p>
            <a:r>
              <a:rPr lang="en-GB" dirty="0"/>
              <a:t>1,39		1,31-2,03 80%&lt; 1,87		1,4 x REE*</a:t>
            </a:r>
            <a:endParaRPr lang="da-DK" dirty="0"/>
          </a:p>
          <a:p>
            <a:r>
              <a:rPr lang="en-GB" dirty="0"/>
              <a:t>1,48		1,37-1,87</a:t>
            </a:r>
            <a:endParaRPr lang="da-DK" dirty="0"/>
          </a:p>
          <a:p>
            <a:r>
              <a:rPr lang="en-GB" dirty="0"/>
              <a:t>1,54		1,15-1,80</a:t>
            </a:r>
            <a:endParaRPr lang="da-DK" dirty="0"/>
          </a:p>
          <a:p>
            <a:r>
              <a:rPr lang="en-GB" dirty="0"/>
              <a:t>1,47		1,2-1,90 </a:t>
            </a:r>
            <a:r>
              <a:rPr lang="en-GB" dirty="0" err="1"/>
              <a:t>gs</a:t>
            </a:r>
            <a:r>
              <a:rPr lang="en-GB" dirty="0"/>
              <a:t> 1,44 (+/-0,24)</a:t>
            </a:r>
            <a:endParaRPr lang="da-DK" dirty="0"/>
          </a:p>
          <a:p>
            <a:r>
              <a:rPr lang="en-GB" dirty="0"/>
              <a:t>1,59		</a:t>
            </a:r>
            <a:endParaRPr lang="da-DK" dirty="0"/>
          </a:p>
          <a:p>
            <a:r>
              <a:rPr lang="en-GB" dirty="0"/>
              <a:t>1,80</a:t>
            </a:r>
            <a:endParaRPr lang="da-DK" dirty="0"/>
          </a:p>
          <a:p>
            <a:r>
              <a:rPr lang="en-GB" dirty="0"/>
              <a:t>…	</a:t>
            </a:r>
            <a:r>
              <a:rPr lang="en-GB" dirty="0" err="1"/>
              <a:t>Hvad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praksis</a:t>
            </a:r>
            <a:r>
              <a:rPr lang="en-GB" dirty="0"/>
              <a:t> </a:t>
            </a:r>
            <a:r>
              <a:rPr lang="en-GB" dirty="0" err="1"/>
              <a:t>anbefale</a:t>
            </a:r>
            <a:r>
              <a:rPr lang="en-GB" dirty="0"/>
              <a:t>??			mod </a:t>
            </a:r>
            <a:r>
              <a:rPr lang="en-GB" dirty="0" err="1"/>
              <a:t>patienten</a:t>
            </a:r>
            <a:endParaRPr lang="da-DK" dirty="0"/>
          </a:p>
          <a:p>
            <a:r>
              <a:rPr lang="en-GB" dirty="0"/>
              <a:t>..</a:t>
            </a:r>
            <a:endParaRPr lang="da-DK" dirty="0"/>
          </a:p>
          <a:p>
            <a:r>
              <a:rPr lang="da-DK" dirty="0"/>
              <a:t>*Beregningerne viser, at den danske sundhedsstyrelses anbefalinger generelt medfører et væsentligt lavere </a:t>
            </a:r>
          </a:p>
          <a:p>
            <a:r>
              <a:rPr lang="da-DK" dirty="0"/>
              <a:t>skønnet energibehov - vejledning 2003.</a:t>
            </a:r>
          </a:p>
          <a:p>
            <a:r>
              <a:rPr lang="da-DK" dirty="0" err="1"/>
              <a:t>Ersgard</a:t>
            </a:r>
            <a:r>
              <a:rPr lang="da-DK" dirty="0"/>
              <a:t> &amp; Pedersen, </a:t>
            </a:r>
            <a:r>
              <a:rPr lang="da-DK" dirty="0" err="1"/>
              <a:t>Vård</a:t>
            </a:r>
            <a:r>
              <a:rPr lang="da-DK" dirty="0"/>
              <a:t> i Norden, 2011</a:t>
            </a:r>
          </a:p>
          <a:p>
            <a:r>
              <a:rPr lang="da-DK" dirty="0"/>
              <a:t>TDE = Total </a:t>
            </a:r>
            <a:r>
              <a:rPr lang="da-DK" dirty="0" err="1"/>
              <a:t>Daily</a:t>
            </a:r>
            <a:r>
              <a:rPr lang="da-DK" dirty="0"/>
              <a:t> Energy </a:t>
            </a:r>
            <a:r>
              <a:rPr lang="da-DK" dirty="0" err="1"/>
              <a:t>Expenditure</a:t>
            </a:r>
            <a:r>
              <a:rPr lang="da-DK" dirty="0"/>
              <a:t>, REE = Resting Energy </a:t>
            </a:r>
            <a:r>
              <a:rPr lang="da-DK" dirty="0" err="1"/>
              <a:t>Expenditure</a:t>
            </a:r>
            <a:endParaRPr lang="da-DK" dirty="0"/>
          </a:p>
        </p:txBody>
      </p:sp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72D2FB35-8B21-42E2-B39B-52F36341D366}"/>
              </a:ext>
            </a:extLst>
          </p:cNvPr>
          <p:cNvCxnSpPr/>
          <p:nvPr/>
        </p:nvCxnSpPr>
        <p:spPr>
          <a:xfrm>
            <a:off x="2836506" y="2258008"/>
            <a:ext cx="10450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Lige pilforbindelse 6">
            <a:extLst>
              <a:ext uri="{FF2B5EF4-FFF2-40B4-BE49-F238E27FC236}">
                <a16:creationId xmlns:a16="http://schemas.microsoft.com/office/drawing/2014/main" id="{864B6387-5283-423B-9C32-E2FF5CB92EC7}"/>
              </a:ext>
            </a:extLst>
          </p:cNvPr>
          <p:cNvCxnSpPr/>
          <p:nvPr/>
        </p:nvCxnSpPr>
        <p:spPr>
          <a:xfrm flipH="1">
            <a:off x="4213077" y="4973652"/>
            <a:ext cx="11622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9EBD90CD-ACEE-45CC-ABA9-BBE9E5EDA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15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285"/>
    </mc:Choice>
    <mc:Fallback>
      <p:transition spd="slow" advTm="198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A01A65-E93A-4C60-807F-354C1890C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Dilemma for praksis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A39C979-2FC5-48B8-963D-B9C86BE25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Patienternes behov er meget varierende både afhængig af om de er i  stabil fase eller har opblussen i sygdommen  - </a:t>
            </a:r>
            <a:r>
              <a:rPr lang="da-DK" dirty="0" err="1"/>
              <a:t>evt</a:t>
            </a:r>
            <a:r>
              <a:rPr lang="da-DK" dirty="0"/>
              <a:t> pneumoni</a:t>
            </a:r>
          </a:p>
          <a:p>
            <a:r>
              <a:rPr lang="da-DK" dirty="0"/>
              <a:t>Følges anbefalingen vil nogle patienter få for meget andre får for lidt energi </a:t>
            </a:r>
          </a:p>
          <a:p>
            <a:r>
              <a:rPr lang="da-DK" dirty="0"/>
              <a:t>I dette tilfælde er det farligt at følge vejledningen blindt – den er udelukke retningsgivende – og patientens behov må skønnes ved hjælp af supplerende metoder </a:t>
            </a:r>
          </a:p>
          <a:p>
            <a:r>
              <a:rPr lang="da-DK" dirty="0"/>
              <a:t>Patientens ernæringstilstand og aktivitets niveau bør monitoreres tæt og supplere beslutningsgrundlaget. 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938BE937-5147-4BC7-807E-09178929EF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40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281"/>
    </mc:Choice>
    <mc:Fallback>
      <p:transition spd="slow" advTm="37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E4398-E3DD-46BD-AB77-D6249EEA3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Effekt af visualisering under invasive indgreb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294A2B9-2887-4C9E-8712-3B0FF2FA8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Formål at vurdere effekten af ​​hypnotisk analgesi ved visualisering som middel til reduktion af smerter, angst, forbrug af smertestillende medicin hos voksne, der gennemgår invasive procedurer. </a:t>
            </a:r>
          </a:p>
          <a:p>
            <a:r>
              <a:rPr lang="da-DK" dirty="0"/>
              <a:t>Studier med i alt 1365 deltagere blev inkluderet. </a:t>
            </a:r>
          </a:p>
          <a:p>
            <a:r>
              <a:rPr lang="da-DK" dirty="0"/>
              <a:t>Resultaterne viste ingen reduktion smerteintensitet og angst (primære </a:t>
            </a:r>
            <a:r>
              <a:rPr lang="da-DK" dirty="0" err="1"/>
              <a:t>outcomes</a:t>
            </a:r>
            <a:r>
              <a:rPr lang="da-DK" dirty="0"/>
              <a:t>) men sekundært reduktion af behov for medicin på mellem 21 - 86%.</a:t>
            </a:r>
          </a:p>
          <a:p>
            <a:r>
              <a:rPr lang="da-DK" dirty="0"/>
              <a:t>Konklusion visualisering reducerer ikke smerteintensitet og angst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FA76E3A8-0F22-4614-A6B3-BCB0E06962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16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4422"/>
    </mc:Choice>
    <mc:Fallback>
      <p:transition spd="slow" advTm="124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E4398-E3DD-46BD-AB77-D6249EEA3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Effekt af visualisering under invasive indgreb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294A2B9-2887-4C9E-8712-3B0FF2FA8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Men er det den korrekte konklusion?</a:t>
            </a:r>
          </a:p>
          <a:p>
            <a:r>
              <a:rPr lang="da-DK" dirty="0"/>
              <a:t>Mix-</a:t>
            </a:r>
            <a:r>
              <a:rPr lang="da-DK" dirty="0" err="1"/>
              <a:t>method</a:t>
            </a:r>
            <a:r>
              <a:rPr lang="da-DK" dirty="0"/>
              <a:t> studie viste, at pt angav samme smerteintensitet – men kunne sætte den uden for kroppen – altså håndtere smerten</a:t>
            </a:r>
          </a:p>
          <a:p>
            <a:r>
              <a:rPr lang="da-DK" dirty="0"/>
              <a:t>Effekten fejlvurderes </a:t>
            </a:r>
            <a:r>
              <a:rPr lang="da-DK" dirty="0" err="1"/>
              <a:t>pga</a:t>
            </a:r>
            <a:r>
              <a:rPr lang="da-DK" dirty="0"/>
              <a:t> af forkert </a:t>
            </a:r>
            <a:r>
              <a:rPr lang="da-DK" dirty="0" err="1"/>
              <a:t>outcome</a:t>
            </a:r>
            <a:r>
              <a:rPr lang="da-DK" dirty="0"/>
              <a:t> – burde være håndtering af smerte og forbrug af smertestillende medicin</a:t>
            </a:r>
          </a:p>
          <a:p>
            <a:endParaRPr lang="da-DK" dirty="0"/>
          </a:p>
          <a:p>
            <a:endParaRPr lang="da-DK" dirty="0"/>
          </a:p>
          <a:p>
            <a:r>
              <a:rPr lang="en-GB" sz="1300" b="1" dirty="0">
                <a:hlinkClick r:id="rId4"/>
              </a:rPr>
              <a:t>Marianne </a:t>
            </a:r>
            <a:r>
              <a:rPr lang="en-GB" sz="1300" b="1" dirty="0" err="1">
                <a:hlinkClick r:id="rId4"/>
              </a:rPr>
              <a:t>W.Nørgaard</a:t>
            </a:r>
            <a:r>
              <a:rPr lang="en-GB" sz="1300" b="1" dirty="0"/>
              <a:t>, </a:t>
            </a:r>
            <a:r>
              <a:rPr lang="en-GB" sz="1300" b="1" dirty="0">
                <a:hlinkClick r:id="rId4"/>
              </a:rPr>
              <a:t>Preben </a:t>
            </a:r>
            <a:r>
              <a:rPr lang="en-GB" sz="1300" b="1" dirty="0" err="1">
                <a:hlinkClick r:id="rId4"/>
              </a:rPr>
              <a:t>U.Pedersen</a:t>
            </a:r>
            <a:r>
              <a:rPr lang="en-GB" sz="1300" b="1" dirty="0">
                <a:hlinkClick r:id="rId4"/>
              </a:rPr>
              <a:t>,</a:t>
            </a:r>
            <a:r>
              <a:rPr lang="en-GB" sz="1300" b="1" dirty="0"/>
              <a:t> </a:t>
            </a:r>
            <a:r>
              <a:rPr lang="en-GB" sz="1300" b="1" dirty="0" err="1">
                <a:hlinkClick r:id="rId4"/>
              </a:rPr>
              <a:t>MereteBjerrum</a:t>
            </a:r>
            <a:r>
              <a:rPr lang="en-GB" sz="1300" b="1" dirty="0"/>
              <a:t>. Understanding how patients use visualization during ablation of atrial fibrillation in reducing their experience of pain, anxiety, consumption of pain medication and procedure length: Integrating quantitative and qualitative results. Applied Nursing Research 39 (2018) 229–240.</a:t>
            </a:r>
            <a:endParaRPr lang="da-DK" sz="1300" b="1" dirty="0"/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D5337271-CE29-473D-BAE0-4EAB96327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95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716"/>
    </mc:Choice>
    <mc:Fallback>
      <p:transition spd="slow" advTm="131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a-DK" dirty="0"/>
              <a:t>Krav for </a:t>
            </a:r>
            <a:r>
              <a:rPr lang="da-DK" dirty="0" err="1"/>
              <a:t>meta</a:t>
            </a:r>
            <a:r>
              <a:rPr lang="da-DK" dirty="0"/>
              <a:t>-analyse</a:t>
            </a:r>
            <a:br>
              <a:rPr lang="da-DK" dirty="0"/>
            </a:b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da-DK" dirty="0"/>
              <a:t>Patient population </a:t>
            </a:r>
            <a:r>
              <a:rPr lang="en-GB" dirty="0"/>
              <a:t> </a:t>
            </a:r>
            <a:r>
              <a:rPr lang="da-DK" dirty="0"/>
              <a:t>(f.eks. er det gyldigt at kombinere resultaterne af undersøgelser af forskellige racer af mennesker eller forskellige ældre mennesker?)</a:t>
            </a:r>
            <a:endParaRPr lang="en-GB" dirty="0"/>
          </a:p>
          <a:p>
            <a:pPr lvl="0"/>
            <a:r>
              <a:rPr lang="da-DK" dirty="0"/>
              <a:t>Intervention (f.eks. er interventionerne givet til behandlingsgruppen i hver undersøgelse ens nok til at kunne indgå i en metaanalyse?)</a:t>
            </a:r>
            <a:endParaRPr lang="en-GB" dirty="0"/>
          </a:p>
          <a:p>
            <a:pPr lvl="0"/>
            <a:r>
              <a:rPr lang="da-DK" dirty="0" err="1"/>
              <a:t>Comparator</a:t>
            </a:r>
            <a:r>
              <a:rPr lang="da-DK" dirty="0"/>
              <a:t> (f.eks. er kontrolgrupperne i hvert studie ens nok til at berettige kombination og inklusion i en metaanalyse?) </a:t>
            </a:r>
            <a:endParaRPr lang="en-GB" dirty="0"/>
          </a:p>
          <a:p>
            <a:pPr lvl="0"/>
            <a:r>
              <a:rPr lang="da-DK" dirty="0"/>
              <a:t>Outcome (f.eks. er det gyldigt at kombinere undersøgelser, der har målt smerte via en visuel analog skala med dem, der har brugt en smertedagbog?)</a:t>
            </a:r>
            <a:endParaRPr lang="en-GB" dirty="0"/>
          </a:p>
          <a:p>
            <a:endParaRPr lang="en-GB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1A5F3B2F-6365-43A0-87FD-B33C62E6BF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19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0874"/>
    </mc:Choice>
    <mc:Fallback>
      <p:transition spd="slow" advTm="310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B0180-1170-4871-9146-0E1EB382B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B2D2E43-143A-4B6A-8392-15B3E9CE5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4223" y="0"/>
            <a:ext cx="7927596" cy="68580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D67A0827-DC79-4F40-AE1F-29AB235CB47A}"/>
              </a:ext>
            </a:extLst>
          </p:cNvPr>
          <p:cNvSpPr txBox="1"/>
          <p:nvPr/>
        </p:nvSpPr>
        <p:spPr>
          <a:xfrm>
            <a:off x="6820250" y="1417739"/>
            <a:ext cx="522732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Systematiske </a:t>
            </a:r>
            <a:r>
              <a:rPr lang="da-DK" dirty="0" err="1"/>
              <a:t>reviews</a:t>
            </a:r>
            <a:r>
              <a:rPr lang="da-DK" dirty="0"/>
              <a:t> og </a:t>
            </a:r>
            <a:r>
              <a:rPr lang="da-DK" dirty="0" err="1"/>
              <a:t>meta</a:t>
            </a:r>
            <a:r>
              <a:rPr lang="da-DK" dirty="0"/>
              <a:t>-analyser</a:t>
            </a:r>
          </a:p>
          <a:p>
            <a:pPr marL="285750" indent="-285750">
              <a:buFontTx/>
              <a:buChar char="-"/>
            </a:pPr>
            <a:r>
              <a:rPr lang="da-DK" dirty="0"/>
              <a:t>Mest koncentrerede viden indenfor et felt</a:t>
            </a:r>
          </a:p>
          <a:p>
            <a:pPr marL="285750" indent="-285750">
              <a:buFontTx/>
              <a:buChar char="-"/>
            </a:pPr>
            <a:r>
              <a:rPr lang="da-DK" dirty="0"/>
              <a:t>Længst ”væk” fra patienterne</a:t>
            </a:r>
          </a:p>
          <a:p>
            <a:pPr marL="285750" indent="-285750">
              <a:buFontTx/>
              <a:buChar char="-"/>
            </a:pPr>
            <a:r>
              <a:rPr lang="da-DK" dirty="0"/>
              <a:t>Ved aggregering foregår der også en reduktion</a:t>
            </a:r>
          </a:p>
          <a:p>
            <a:r>
              <a:rPr lang="da-DK" dirty="0"/>
              <a:t>      i viden i forhold til den individuelle patient</a:t>
            </a:r>
          </a:p>
          <a:p>
            <a:pPr marL="285750" indent="-285750">
              <a:buFontTx/>
              <a:buChar char="-"/>
            </a:pPr>
            <a:r>
              <a:rPr lang="da-DK" dirty="0"/>
              <a:t>Det forudsætter stor viden af omsætte (oversætte)</a:t>
            </a:r>
          </a:p>
          <a:p>
            <a:r>
              <a:rPr lang="da-DK" dirty="0"/>
              <a:t>      resultater – (</a:t>
            </a:r>
            <a:r>
              <a:rPr lang="da-DK" dirty="0" err="1"/>
              <a:t>knowledge</a:t>
            </a:r>
            <a:r>
              <a:rPr lang="da-DK" dirty="0"/>
              <a:t> translation) </a:t>
            </a:r>
          </a:p>
          <a:p>
            <a:pPr marL="285750" indent="-285750">
              <a:buFontTx/>
              <a:buChar char="-"/>
            </a:pPr>
            <a:endParaRPr lang="da-DK" dirty="0"/>
          </a:p>
        </p:txBody>
      </p:sp>
      <p:pic>
        <p:nvPicPr>
          <p:cNvPr id="5" name="Lyd 4">
            <a:hlinkClick r:id="" action="ppaction://media"/>
            <a:extLst>
              <a:ext uri="{FF2B5EF4-FFF2-40B4-BE49-F238E27FC236}">
                <a16:creationId xmlns:a16="http://schemas.microsoft.com/office/drawing/2014/main" id="{47F826A7-60A9-43E4-B0ED-C72BD3D33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86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101"/>
    </mc:Choice>
    <mc:Fallback>
      <p:transition spd="slow" advTm="38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3F9485-B456-4CAB-B7F6-174212D21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Ansvarsfraskrivelse forord alle NKR</a:t>
            </a:r>
            <a:br>
              <a:rPr lang="da-DK" dirty="0"/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882007C-9717-45B3-BDAD-918697F23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i="1" dirty="0"/>
              <a:t>Denne NKR skal betragtes som vejledende og fritager ikke sundhedspersoner for individuelt ansvar for at træffe korrekte beslutninger vedrørende den individuelle patient, i samarbejde med og under hensyntagen til denne. </a:t>
            </a:r>
          </a:p>
          <a:p>
            <a:r>
              <a:rPr lang="da-DK" i="1" dirty="0"/>
              <a:t>De nationale kliniske retningslinjer er ikke juridisk bindende, og </a:t>
            </a:r>
            <a:r>
              <a:rPr lang="da-DK" i="1" dirty="0">
                <a:highlight>
                  <a:srgbClr val="FFFF00"/>
                </a:highlight>
              </a:rPr>
              <a:t>det vil altid være det faglige skøn i den konkrete kliniske situation, der er afgørende for beslutningen om passende og korrekt sundhedsfaglig ydelse. Der er ingen garanti for et succesfuldt behandlingsresultat, selvom sundhedspersoner følger anbefalingerne. I visse tilfælde vil anden behandling end den anbefalede være at foretrække, fordi den passer bedre til patientens situation. </a:t>
            </a:r>
          </a:p>
          <a:p>
            <a:r>
              <a:rPr lang="da-DK" i="1" dirty="0"/>
              <a:t>Kilde: Sundhedsstyrelsen</a:t>
            </a:r>
            <a:endParaRPr lang="da-DK" dirty="0"/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4704D9A5-7FE0-460A-BBC9-2AF1C30490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74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52"/>
    </mc:Choice>
    <mc:Fallback>
      <p:transition spd="slow" advTm="40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5F0216-D5FC-4D78-B04A-01C496F1B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Konklusion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B5AA4D0-BBB4-439C-8244-6FBDB8F05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Godt udførte Systematiske </a:t>
            </a:r>
            <a:r>
              <a:rPr lang="da-DK" dirty="0" err="1"/>
              <a:t>reviews</a:t>
            </a:r>
            <a:r>
              <a:rPr lang="da-DK" dirty="0"/>
              <a:t> – kan resumere resultater fra flere studier og give værdifuld information om hensigtsmæssige interventioner eks. Systematisk mundhygiejne perioperativt</a:t>
            </a:r>
          </a:p>
          <a:p>
            <a:r>
              <a:rPr lang="da-DK" dirty="0"/>
              <a:t>Det er dog et paradoks, at man som kliniker skal have godt kendskab til sit stof for at kunne forstå og omsætte konklusioner fra systematiske </a:t>
            </a:r>
            <a:r>
              <a:rPr lang="da-DK" dirty="0" err="1"/>
              <a:t>reviews</a:t>
            </a:r>
            <a:r>
              <a:rPr lang="da-DK" dirty="0"/>
              <a:t> og </a:t>
            </a:r>
            <a:r>
              <a:rPr lang="da-DK" dirty="0" err="1"/>
              <a:t>meta</a:t>
            </a:r>
            <a:r>
              <a:rPr lang="da-DK" dirty="0"/>
              <a:t>-analyser til anbefaling for praksis – således fejlfortolkninger reduceres – her er der behov for oversættelser af resultater.</a:t>
            </a:r>
          </a:p>
          <a:p>
            <a:pPr marL="457200" lvl="1" indent="0">
              <a:buNone/>
            </a:pPr>
            <a:endParaRPr lang="da-DK" dirty="0"/>
          </a:p>
          <a:p>
            <a:pPr lvl="1"/>
            <a:endParaRPr lang="da-DK" dirty="0"/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2403E7BA-6538-4615-91F4-D0B4D7072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03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104"/>
    </mc:Choice>
    <mc:Fallback>
      <p:transition spd="slow" advTm="74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FAAC22-9F7B-431A-A8C9-59D1E95A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AF00CC8-F5C0-40B0-9EDA-E428B5890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Tak for opmærksomheden</a:t>
            </a:r>
          </a:p>
          <a:p>
            <a:endParaRPr lang="da-DK" dirty="0"/>
          </a:p>
          <a:p>
            <a:r>
              <a:rPr lang="da-DK" dirty="0"/>
              <a:t>Slides lægge på cfkr.dk/publikationer – med tale i løbet af en uge</a:t>
            </a:r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0D724DC6-65D2-4522-A25C-50AFEA1B3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83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88"/>
    </mc:Choice>
    <mc:Fallback>
      <p:transition spd="slow" advTm="17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Kilde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JBI Model of Evidence-based Healthcare: A model reconsidered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https://joannabriggs.org/assets/docs/approach/The_JBI_Model_of_Evidence_-_Healthcare-A_Model_Reconsidered.pdf</a:t>
            </a:r>
            <a:endParaRPr lang="en-GB" dirty="0"/>
          </a:p>
          <a:p>
            <a:r>
              <a:rPr lang="en-GB" dirty="0" err="1"/>
              <a:t>Reviwers</a:t>
            </a:r>
            <a:r>
              <a:rPr lang="en-GB" dirty="0"/>
              <a:t> manual JBI</a:t>
            </a:r>
          </a:p>
          <a:p>
            <a:pPr marL="0" indent="0">
              <a:buNone/>
            </a:pPr>
            <a:r>
              <a:rPr lang="da-DK" dirty="0">
                <a:hlinkClick r:id="rId3"/>
              </a:rPr>
              <a:t>https://wiki.joannabriggs.org/display/MANUAL/JBI+Reviewer%27s+Manual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328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7B0951-540A-4C2E-A2CE-E203C1EA2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Kilder fortsat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888DB16-1492-4642-9C52-DDA5EB0FC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400" dirty="0"/>
              <a:t>Pedersen PU, Tracey A, </a:t>
            </a:r>
            <a:r>
              <a:rPr lang="en-GB" sz="1400" dirty="0" err="1"/>
              <a:t>Sindby</a:t>
            </a:r>
            <a:r>
              <a:rPr lang="en-GB" sz="1400" dirty="0"/>
              <a:t> JE, Bjerrum M. Preoperative oral hygiene recommendation before open-heart surgery: patients’ adherence and reduction of infections: a quality improvement study. BMJ Open Quality 2019;8:e000512. doi:10.1136/ bmjoq-2018-000512</a:t>
            </a:r>
          </a:p>
          <a:p>
            <a:r>
              <a:rPr lang="en-GB" sz="1400" dirty="0"/>
              <a:t>Preben U Pedersen, </a:t>
            </a:r>
            <a:r>
              <a:rPr lang="en-GB" sz="1400" dirty="0" err="1"/>
              <a:t>Palle</a:t>
            </a:r>
            <a:r>
              <a:rPr lang="en-GB" sz="1400" dirty="0"/>
              <a:t> Larsen, </a:t>
            </a:r>
            <a:r>
              <a:rPr lang="en-GB" sz="1400" dirty="0" err="1"/>
              <a:t>Sasja</a:t>
            </a:r>
            <a:r>
              <a:rPr lang="en-GB" sz="1400" dirty="0"/>
              <a:t> Jul </a:t>
            </a:r>
            <a:r>
              <a:rPr lang="en-GB" sz="1400" dirty="0" err="1"/>
              <a:t>Håkonsen</a:t>
            </a:r>
            <a:r>
              <a:rPr lang="en-GB" sz="1400" dirty="0"/>
              <a:t>. </a:t>
            </a:r>
            <a:r>
              <a:rPr lang="en-US" sz="1400" u="sng" dirty="0">
                <a:hlinkClick r:id="rId2"/>
              </a:rPr>
              <a:t>The effectiveness of systematic perioperative oral hygiene in reduction of postoperative respiratory tract infections after elective thoracic surgery in adults: a systematic review</a:t>
            </a:r>
            <a:r>
              <a:rPr lang="en-US" sz="1400" dirty="0"/>
              <a:t>. </a:t>
            </a:r>
            <a:r>
              <a:rPr lang="da-DK" sz="1400" dirty="0"/>
              <a:t>JBI Database of </a:t>
            </a:r>
            <a:r>
              <a:rPr lang="da-DK" sz="1400" dirty="0" err="1"/>
              <a:t>Systematic</a:t>
            </a:r>
            <a:r>
              <a:rPr lang="da-DK" sz="1400" dirty="0"/>
              <a:t> Reviews &amp; </a:t>
            </a:r>
            <a:r>
              <a:rPr lang="da-DK" sz="1400" dirty="0" err="1"/>
              <a:t>Implementation</a:t>
            </a:r>
            <a:r>
              <a:rPr lang="da-DK" sz="1400" dirty="0"/>
              <a:t> Reports 2016;14(1):140-173</a:t>
            </a:r>
          </a:p>
          <a:p>
            <a:r>
              <a:rPr lang="da-DK" sz="1400" dirty="0"/>
              <a:t>Pedersen PU, Larsen P, Håkonsen SJ, Bjerrum MB. Fra Forskning til praksis. København 2017, Munksgaard.</a:t>
            </a:r>
          </a:p>
          <a:p>
            <a:r>
              <a:rPr lang="en-GB" sz="1400" dirty="0"/>
              <a:t>JENS KONDRUP, HENRIK HØJGAARD RASMUSSEN, OLE HAMBERG, ZENO STANGA} AND AN AD HOC ESPEN WORKING GROUP. Nutritional risk screening (NRS 2002): a new method based on an analysis of controlled  clinical trials. Clinical Nutrition (2003) 22(3): 321–336</a:t>
            </a:r>
          </a:p>
          <a:p>
            <a:endParaRPr lang="da-DK" sz="1400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6526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Meta-analyse (fortsat)</a:t>
            </a:r>
            <a:endParaRPr lang="en-GB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Specifict</a:t>
            </a:r>
            <a:r>
              <a:rPr lang="da-DK" dirty="0"/>
              <a:t> niveau – intervention a vs intervention b</a:t>
            </a:r>
          </a:p>
          <a:p>
            <a:r>
              <a:rPr lang="da-DK" dirty="0"/>
              <a:t>Genereelt niveau (vil en eller anden type intervention have effekt)</a:t>
            </a:r>
            <a:endParaRPr lang="en-GB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A9F1AD15-6152-4FFF-8A48-924760DA09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5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284"/>
    </mc:Choice>
    <mc:Fallback>
      <p:transition spd="slow" advTm="80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B05E4-3F17-484E-81FB-03B71CC90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/>
              <a:t>Konkret Klinisk udfordring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EBA17EA-4206-4AC0-9DBD-90294B156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Nedbringe genindlæggelsesfrekvensen bland patienter med KOL</a:t>
            </a:r>
          </a:p>
          <a:p>
            <a:r>
              <a:rPr lang="da-DK" dirty="0"/>
              <a:t>Spare sygepleje timer</a:t>
            </a:r>
          </a:p>
          <a:p>
            <a:r>
              <a:rPr lang="da-DK" dirty="0"/>
              <a:t>Oplæg lukke enhed, der afhjalp problemstillinger og koordinerede tiltag bland udskrevne patienter med KOL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sz="1200" dirty="0"/>
              <a:t>Pedersen, Preben Ulrich; </a:t>
            </a:r>
            <a:r>
              <a:rPr lang="da-DK" sz="1200" dirty="0" err="1"/>
              <a:t>Ersgard</a:t>
            </a:r>
            <a:r>
              <a:rPr lang="da-DK" sz="1200" dirty="0"/>
              <a:t>, Karen Bagger; </a:t>
            </a:r>
            <a:r>
              <a:rPr lang="da-DK" sz="1200" dirty="0" err="1"/>
              <a:t>Soerensen</a:t>
            </a:r>
            <a:r>
              <a:rPr lang="da-DK" sz="1200" dirty="0"/>
              <a:t>, Tina Brandt; Larsen, Palle. </a:t>
            </a:r>
            <a:r>
              <a:rPr lang="en-GB" sz="1200" dirty="0">
                <a:hlinkClick r:id="rId4" tooltip="Effectiveness of structured planned post discharge support to patients with chronic obstructive pulmonary disease for reducing readmission rates:  a systematic review"/>
              </a:rPr>
              <a:t>Effectiveness of structured planned post discharge support to patients with chronic obstructive pulmonary disease for reducing readmission rates: a systematic review</a:t>
            </a:r>
            <a:r>
              <a:rPr lang="en-GB" sz="1200" dirty="0"/>
              <a:t>. JBI Database of Systematic Reviews and Implementation Reports. 2017;15(8):2060-2086.</a:t>
            </a:r>
            <a:endParaRPr lang="da-DK" sz="1200" b="1" i="1" dirty="0"/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B19DF317-DB5E-4954-9FEE-5BAF5A19D9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3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70"/>
    </mc:Choice>
    <mc:Fallback>
      <p:transition spd="slow" advTm="72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77889F-08FC-475F-A5A4-16AFA5984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03E88CF-E998-4A28-A2FF-34079FB4C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28754" y="338069"/>
            <a:ext cx="13257401" cy="7948009"/>
          </a:xfrm>
          <a:prstGeom prst="rect">
            <a:avLst/>
          </a:prstGeom>
        </p:spPr>
      </p:pic>
      <p:pic>
        <p:nvPicPr>
          <p:cNvPr id="3" name="Lyd 2">
            <a:hlinkClick r:id="" action="ppaction://media"/>
            <a:extLst>
              <a:ext uri="{FF2B5EF4-FFF2-40B4-BE49-F238E27FC236}">
                <a16:creationId xmlns:a16="http://schemas.microsoft.com/office/drawing/2014/main" id="{A31B8E39-EFD1-47F6-BD7C-2CAABCBEF9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98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258"/>
    </mc:Choice>
    <mc:Fallback>
      <p:transition spd="slow" advTm="802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6E57BF-6418-4671-A9C9-6B8B7B2F0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/>
              <a:t>Grundlag for </a:t>
            </a:r>
            <a:r>
              <a:rPr lang="da-DK" dirty="0" err="1"/>
              <a:t>meta</a:t>
            </a:r>
            <a:r>
              <a:rPr lang="da-DK" dirty="0"/>
              <a:t>-analyse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BCA2A79-8199-418D-B543-07009DFED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aim of the interventions was how to support patients to increase compliance with treatment and/or other recommendations to promote quality in life with COPD. </a:t>
            </a:r>
          </a:p>
          <a:p>
            <a:r>
              <a:rPr lang="en-US" dirty="0"/>
              <a:t>All interventions </a:t>
            </a:r>
            <a:r>
              <a:rPr lang="en-US" dirty="0">
                <a:highlight>
                  <a:srgbClr val="FFFF00"/>
                </a:highlight>
              </a:rPr>
              <a:t>were tailored to fit the individual patients, and thus not identical. </a:t>
            </a:r>
          </a:p>
          <a:p>
            <a:r>
              <a:rPr lang="en-US" dirty="0">
                <a:highlight>
                  <a:srgbClr val="FFFF00"/>
                </a:highlight>
              </a:rPr>
              <a:t>Assessment of patients’ needs </a:t>
            </a:r>
            <a:r>
              <a:rPr lang="en-US" dirty="0"/>
              <a:t>was completed either at hospital, before discharge or at home, and </a:t>
            </a:r>
            <a:r>
              <a:rPr lang="en-US" dirty="0">
                <a:highlight>
                  <a:srgbClr val="FFFF00"/>
                </a:highlight>
              </a:rPr>
              <a:t>scheduled contact with relevant staff from primary health care team was provided</a:t>
            </a:r>
            <a:r>
              <a:rPr lang="en-US" dirty="0"/>
              <a:t> either as home visits, or via phone or video consultation. </a:t>
            </a:r>
          </a:p>
          <a:p>
            <a:r>
              <a:rPr lang="en-US" dirty="0"/>
              <a:t>As interventions were based on the same principles, we regarded them as comparable even if they were organized differently.</a:t>
            </a:r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FA3D8B5E-75D6-4D69-B0C2-CF85430AE5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434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15"/>
    </mc:Choice>
    <mc:Fallback>
      <p:transition spd="slow" advTm="73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628801"/>
            <a:ext cx="8208912" cy="38884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3"/>
          <p:cNvSpPr txBox="1"/>
          <p:nvPr/>
        </p:nvSpPr>
        <p:spPr>
          <a:xfrm>
            <a:off x="1392573" y="620688"/>
            <a:ext cx="8051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Forest plot of summary estimate of effect of reduction of readmissions </a:t>
            </a:r>
          </a:p>
          <a:p>
            <a:r>
              <a:rPr lang="en-US" b="1" dirty="0">
                <a:solidFill>
                  <a:prstClr val="black"/>
                </a:solidFill>
                <a:latin typeface="Calibri"/>
              </a:rPr>
              <a:t>after discharge with a follow-up time of 30 days. Interventions tailored to patients, thus not identical, assessments were completed at hospitals </a:t>
            </a:r>
            <a:endParaRPr lang="en-GB" dirty="0">
              <a:solidFill>
                <a:prstClr val="black"/>
              </a:solidFill>
              <a:latin typeface="Calibri"/>
            </a:endParaRPr>
          </a:p>
          <a:p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Lyd 2">
            <a:hlinkClick r:id="" action="ppaction://media"/>
            <a:extLst>
              <a:ext uri="{FF2B5EF4-FFF2-40B4-BE49-F238E27FC236}">
                <a16:creationId xmlns:a16="http://schemas.microsoft.com/office/drawing/2014/main" id="{9998C38F-79F9-4751-B9D5-8B6E86023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9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534"/>
    </mc:Choice>
    <mc:Fallback>
      <p:transition spd="slow" advTm="142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231904" y="29969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/>
        </p:nvGraphicFramePr>
        <p:xfrm>
          <a:off x="1703513" y="1700808"/>
          <a:ext cx="8507289" cy="51489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7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7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7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08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611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600" dirty="0" err="1">
                          <a:effectLst/>
                        </a:rPr>
                        <a:t>Outcomes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№ of participants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(studies)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Follow-up</a:t>
                      </a:r>
                      <a:endParaRPr lang="en-GB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Quality of the evidence</a:t>
                      </a:r>
                      <a:br>
                        <a:rPr lang="en-US" sz="1600">
                          <a:effectLst/>
                        </a:rPr>
                      </a:br>
                      <a:r>
                        <a:rPr lang="en-US" sz="1600">
                          <a:effectLst/>
                        </a:rPr>
                        <a:t>(GRADE)</a:t>
                      </a:r>
                      <a:endParaRPr lang="en-GB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</a:rPr>
                        <a:t>Relative effect</a:t>
                      </a:r>
                      <a:br>
                        <a:rPr lang="da-DK" sz="1600">
                          <a:effectLst/>
                        </a:rPr>
                      </a:br>
                      <a:r>
                        <a:rPr lang="da-DK" sz="1600">
                          <a:effectLst/>
                        </a:rPr>
                        <a:t>(95% CI)</a:t>
                      </a:r>
                      <a:endParaRPr lang="en-GB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</a:rPr>
                        <a:t>Anticipated absolute effects</a:t>
                      </a:r>
                      <a:endParaRPr lang="en-GB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680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a-DK" sz="1600">
                          <a:effectLst/>
                        </a:rPr>
                        <a:t>Risk with usual care</a:t>
                      </a:r>
                      <a:endParaRPr lang="en-GB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Risk difference with Any type of post-discharge intervention</a:t>
                      </a:r>
                      <a:endParaRPr lang="en-GB" sz="16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31750" marR="31750" marT="31750" marB="317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35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600" dirty="0" err="1">
                          <a:effectLst/>
                        </a:rPr>
                        <a:t>Readmission</a:t>
                      </a:r>
                      <a:r>
                        <a:rPr lang="da-DK" sz="1600" dirty="0">
                          <a:effectLst/>
                        </a:rPr>
                        <a:t> (30 </a:t>
                      </a:r>
                      <a:r>
                        <a:rPr lang="da-DK" sz="1600" dirty="0" err="1">
                          <a:effectLst/>
                        </a:rPr>
                        <a:t>days</a:t>
                      </a:r>
                      <a:r>
                        <a:rPr lang="da-DK" sz="1600" dirty="0">
                          <a:effectLst/>
                        </a:rPr>
                        <a:t> </a:t>
                      </a:r>
                      <a:r>
                        <a:rPr lang="da-DK" sz="1600" dirty="0" err="1">
                          <a:effectLst/>
                        </a:rPr>
                        <a:t>follow</a:t>
                      </a:r>
                      <a:r>
                        <a:rPr lang="da-DK" sz="1600" dirty="0">
                          <a:effectLst/>
                        </a:rPr>
                        <a:t> up) 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600" dirty="0">
                          <a:effectLst/>
                        </a:rPr>
                        <a:t>575</a:t>
                      </a:r>
                      <a:br>
                        <a:rPr lang="da-DK" sz="1600" dirty="0">
                          <a:effectLst/>
                        </a:rPr>
                      </a:br>
                      <a:r>
                        <a:rPr lang="da-DK" sz="1600" dirty="0">
                          <a:effectLst/>
                        </a:rPr>
                        <a:t>(4 </a:t>
                      </a:r>
                      <a:r>
                        <a:rPr lang="da-DK" sz="1600" dirty="0" err="1">
                          <a:effectLst/>
                        </a:rPr>
                        <a:t>RCTs</a:t>
                      </a:r>
                      <a:r>
                        <a:rPr lang="da-DK" sz="1600" dirty="0">
                          <a:effectLst/>
                        </a:rPr>
                        <a:t>) 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600" dirty="0">
                          <a:effectLst/>
                        </a:rPr>
                        <a:t>⨁⨁⨁◯</a:t>
                      </a:r>
                      <a:br>
                        <a:rPr lang="da-DK" sz="1600" dirty="0">
                          <a:effectLst/>
                        </a:rPr>
                      </a:br>
                      <a:r>
                        <a:rPr lang="da-DK" sz="1600" dirty="0">
                          <a:effectLst/>
                        </a:rPr>
                        <a:t>MODERATE </a:t>
                      </a:r>
                      <a:r>
                        <a:rPr lang="da-DK" sz="1600" baseline="30000" dirty="0">
                          <a:effectLst/>
                        </a:rPr>
                        <a:t>a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600" dirty="0">
                          <a:effectLst/>
                        </a:rPr>
                        <a:t>RR 0.67</a:t>
                      </a:r>
                      <a:br>
                        <a:rPr lang="da-DK" sz="1600" dirty="0">
                          <a:effectLst/>
                        </a:rPr>
                      </a:br>
                      <a:r>
                        <a:rPr lang="da-DK" sz="1600" dirty="0">
                          <a:effectLst/>
                        </a:rPr>
                        <a:t>(0.45 to 0.98) 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a-DK" sz="1600" dirty="0">
                          <a:effectLst/>
                        </a:rPr>
                        <a:t>219 per 1.000 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750" marR="31750" marT="31750" marB="317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dirty="0">
                          <a:effectLst/>
                        </a:rPr>
                        <a:t>72 fewer per 1.000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(120 fewer to 4 fewer) </a:t>
                      </a:r>
                      <a:endParaRPr lang="en-GB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750" marR="31750" marT="31750" marB="317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kstboks 3"/>
          <p:cNvSpPr txBox="1"/>
          <p:nvPr/>
        </p:nvSpPr>
        <p:spPr>
          <a:xfrm>
            <a:off x="2279576" y="548681"/>
            <a:ext cx="7234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>
                <a:solidFill>
                  <a:prstClr val="black"/>
                </a:solidFill>
                <a:latin typeface="Calibri"/>
              </a:rPr>
              <a:t>SoF</a:t>
            </a:r>
            <a:r>
              <a:rPr lang="da-DK" dirty="0">
                <a:solidFill>
                  <a:prstClr val="black"/>
                </a:solidFill>
                <a:latin typeface="Calibri"/>
              </a:rPr>
              <a:t> </a:t>
            </a:r>
            <a:r>
              <a:rPr lang="da-DK" dirty="0" err="1">
                <a:solidFill>
                  <a:prstClr val="black"/>
                </a:solidFill>
                <a:latin typeface="Calibri"/>
              </a:rPr>
              <a:t>Table</a:t>
            </a:r>
            <a:r>
              <a:rPr lang="da-DK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Any type of post-discharge intervention compared to usual care </a:t>
            </a:r>
          </a:p>
          <a:p>
            <a:r>
              <a:rPr lang="en-US" b="1" dirty="0">
                <a:solidFill>
                  <a:prstClr val="black"/>
                </a:solidFill>
                <a:latin typeface="Calibri"/>
              </a:rPr>
              <a:t>for patients with COPD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Lyd 4">
            <a:hlinkClick r:id="" action="ppaction://media"/>
            <a:extLst>
              <a:ext uri="{FF2B5EF4-FFF2-40B4-BE49-F238E27FC236}">
                <a16:creationId xmlns:a16="http://schemas.microsoft.com/office/drawing/2014/main" id="{725C5EB8-7C7B-4BE9-A6ED-F314F5D795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58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951"/>
    </mc:Choice>
    <mc:Fallback>
      <p:transition spd="slow" advTm="52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014F94-C39C-4551-AB74-724A31ADD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Konklusion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0379F68-B051-46F1-99C0-B76474AA3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Hvis hospitalet havde gennemført besparelsen og fjernet den funktion der afhjalp problemstillinger og koordinerede tiltag bland udskrevne patienter med KOL ville det forøge indlæggelses </a:t>
            </a:r>
            <a:r>
              <a:rPr lang="da-DK" dirty="0" err="1"/>
              <a:t>frekvensensen</a:t>
            </a:r>
            <a:r>
              <a:rPr lang="da-DK" dirty="0"/>
              <a:t> de første 30 dage efter udskrivelse</a:t>
            </a:r>
          </a:p>
          <a:p>
            <a:r>
              <a:rPr lang="da-DK" dirty="0"/>
              <a:t>Det sammen mønster sås også 90, 180 dage efter udskrivelse</a:t>
            </a:r>
          </a:p>
          <a:p>
            <a:r>
              <a:rPr lang="da-DK" dirty="0"/>
              <a:t>1,5 indlæggelse per uge for </a:t>
            </a:r>
            <a:r>
              <a:rPr lang="da-DK" dirty="0" err="1"/>
              <a:t>pt’er</a:t>
            </a:r>
            <a:r>
              <a:rPr lang="da-DK" dirty="0"/>
              <a:t> inden for 30 dage – da </a:t>
            </a:r>
            <a:r>
              <a:rPr lang="da-DK" dirty="0" err="1"/>
              <a:t>pt’er</a:t>
            </a:r>
            <a:r>
              <a:rPr lang="da-DK" dirty="0"/>
              <a:t> ligge i ca. 4 dage vil det betyde en ekstra seng hver dag hele ugen</a:t>
            </a:r>
          </a:p>
          <a:p>
            <a:r>
              <a:rPr lang="da-DK" dirty="0"/>
              <a:t>Det modsatte resultat af hvad man oprindeligt ønskede!</a:t>
            </a:r>
          </a:p>
          <a:p>
            <a:endParaRPr lang="da-DK" dirty="0"/>
          </a:p>
        </p:txBody>
      </p:sp>
      <p:pic>
        <p:nvPicPr>
          <p:cNvPr id="4" name="Lyd 3">
            <a:hlinkClick r:id="" action="ppaction://media"/>
            <a:extLst>
              <a:ext uri="{FF2B5EF4-FFF2-40B4-BE49-F238E27FC236}">
                <a16:creationId xmlns:a16="http://schemas.microsoft.com/office/drawing/2014/main" id="{D0025A47-21AD-4AF2-AE61-9F52AE54E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69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32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482"/>
    </mc:Choice>
    <mc:Fallback>
      <p:transition spd="slow" advTm="100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5433</TotalTime>
  <Words>1768</Words>
  <Application>Microsoft Office PowerPoint</Application>
  <PresentationFormat>Widescreen</PresentationFormat>
  <Paragraphs>190</Paragraphs>
  <Slides>25</Slides>
  <Notes>0</Notes>
  <HiddenSlides>0</HiddenSlides>
  <MMClips>23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Office-tema</vt:lpstr>
      <vt:lpstr>Kontortema</vt:lpstr>
      <vt:lpstr>Systematiske reviews/meta-analyser – Guds gave eller noget fanden har skabt? Del 3</vt:lpstr>
      <vt:lpstr>Krav for meta-analyse </vt:lpstr>
      <vt:lpstr>Meta-analyse (fortsat)</vt:lpstr>
      <vt:lpstr>Konkret Klinisk udfordring</vt:lpstr>
      <vt:lpstr>PowerPoint-præsentation</vt:lpstr>
      <vt:lpstr>Grundlag for meta-analyse</vt:lpstr>
      <vt:lpstr>PowerPoint-præsentation</vt:lpstr>
      <vt:lpstr>PowerPoint-præsentation</vt:lpstr>
      <vt:lpstr>Konklusion</vt:lpstr>
      <vt:lpstr>PICO – ved effektivitet af intervention</vt:lpstr>
      <vt:lpstr>Bør patienter, der skal gennemgå et hjertekirurgisk indgreb anbefales at udføre perioperativ systematisk mundhygiejne? </vt:lpstr>
      <vt:lpstr>Kan systematiske reviews meta-analyser være farlige for patienterne?</vt:lpstr>
      <vt:lpstr>Eksempel fra litteraturstudier – alle har overskriften systematiske reviews – men lever ikke op til basale krav</vt:lpstr>
      <vt:lpstr>Ernæring til patienter med KOL</vt:lpstr>
      <vt:lpstr>Aggregated ((vejledningger) vs individual level (den konkrete patient)</vt:lpstr>
      <vt:lpstr>Anbefaling om beregning af energibehov hos patienter med KOL</vt:lpstr>
      <vt:lpstr>Dilemma for praksis</vt:lpstr>
      <vt:lpstr>Effekt af visualisering under invasive indgreb</vt:lpstr>
      <vt:lpstr>Effekt af visualisering under invasive indgreb</vt:lpstr>
      <vt:lpstr>PowerPoint-præsentation</vt:lpstr>
      <vt:lpstr>Ansvarsfraskrivelse forord alle NKR </vt:lpstr>
      <vt:lpstr>Konklusion</vt:lpstr>
      <vt:lpstr>PowerPoint-præsentation</vt:lpstr>
      <vt:lpstr>Kilde</vt:lpstr>
      <vt:lpstr>Kilder fortsat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Preben U. Pedersen</dc:creator>
  <cp:lastModifiedBy>Preben U. Pedersen</cp:lastModifiedBy>
  <cp:revision>49</cp:revision>
  <cp:lastPrinted>2021-05-26T18:56:45Z</cp:lastPrinted>
  <dcterms:created xsi:type="dcterms:W3CDTF">2021-05-14T17:31:43Z</dcterms:created>
  <dcterms:modified xsi:type="dcterms:W3CDTF">2021-05-27T09:09:30Z</dcterms:modified>
</cp:coreProperties>
</file>