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35" r:id="rId3"/>
    <p:sldId id="321" r:id="rId4"/>
    <p:sldId id="350" r:id="rId5"/>
    <p:sldId id="343" r:id="rId6"/>
    <p:sldId id="351" r:id="rId7"/>
    <p:sldId id="334" r:id="rId8"/>
    <p:sldId id="352" r:id="rId9"/>
    <p:sldId id="353" r:id="rId10"/>
    <p:sldId id="354" r:id="rId11"/>
    <p:sldId id="344" r:id="rId12"/>
    <p:sldId id="355" r:id="rId13"/>
  </p:sldIdLst>
  <p:sldSz cx="12192000" cy="6858000"/>
  <p:notesSz cx="6889750" cy="1002188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eben U. Pedersen" initials="PUP" lastIdx="1" clrIdx="0">
    <p:extLst>
      <p:ext uri="{19B8F6BF-5375-455C-9EA6-DF929625EA0E}">
        <p15:presenceInfo xmlns:p15="http://schemas.microsoft.com/office/powerpoint/2012/main" userId="Preben U. Peder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785BD35-4FC4-462C-AAB9-2B91966EBA0D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2F6BD34A-A172-4D10-8AC0-AF37E8889B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483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10AB6-9A90-40EF-A8D3-9E20B469C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E1EE124-A7C6-4CB2-AD68-DA42619B3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3C53DB-E203-4DD1-877E-584DB8091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35AB04-7881-40A6-BC62-47A6519C9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B39850-6AAA-4A2F-BFFA-533D1936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625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4BE0D-AD34-4A84-A758-EB1A0A6F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5B3FDED-395D-44DC-9CA6-8C016E677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8196D40-A8D7-49BB-92E6-46FE17FE0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412C458-EFBE-496A-9755-393A35320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A64A656-F88A-4876-BA31-A4E42A5D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4419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31CC78BA-54FE-42FF-BF5C-78F87BDC2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C9F9E12-715D-4088-B5AB-51CA22073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C63EF2D-14B6-47A7-AA4A-E08C1EA7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50E0DB-A5EB-424A-B342-5B959704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4561567-E40F-4869-AC5A-50774443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5776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1F9473-3AA2-420E-B45C-DE0EFF638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248501-A08A-47BC-B73E-82BC822EA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D4B1B28-3271-4AD0-8F90-E8223CA4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89CCEF-C6DC-4ECD-B981-5EBDA89B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BC98E2-F0B9-4F28-9D21-29E4232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9061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84D9A-6151-4918-BEC2-FC09254EE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848EDE-F755-4C6F-8587-A8AF18C40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EBEC51-35FF-40F9-86F4-90F17BDF0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E60ACCF-460B-4384-BF8A-6B4A0D94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33217AC-F8C3-454F-8678-37863A05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580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56163D-939E-49DD-B1C4-CCCB1E76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5DD0C8-B6F2-4423-A5A5-F1B99D5B4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89FD84-5301-4AD8-BF3B-CAC28088D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1910EB7-2275-4102-9DB2-419A6275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AE6347A-07D2-43AE-9C89-158C7FA44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99649D-F698-4FF6-870D-1A324118E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16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86C2A-0F3A-4B21-9E31-AC2111FB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536D526-8C5A-4550-9247-64BDF241E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B592F8C-1581-4051-A7C9-72B88256D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D8F5385-0E0F-4046-A73F-E5B277788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8DFD599-F884-43BD-81A8-3E7EC372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0FF1F72-78F9-4511-A1F0-FD4BE2CB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DDA41BE-0DEB-4D73-BE69-D3B77A5B0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9ED2399-F02C-4DC1-B7F4-A50B738C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382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72B07-0CCF-4225-9539-E635A690E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D89ED8C-5EA2-47CB-8C83-947039F5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69F34B6-7A64-464A-84CA-6A9D3A51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434C97E-440C-468F-8071-3088655DD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579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D8C9C35-7F6E-44C8-9271-872F548D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F3F9F82-3D45-44EB-A4E3-2E477394B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E606A9D-8BE9-4DDD-98F2-2DB77C5B3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714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5B4B9-3139-4C99-A5AE-CCB57F2AE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C35EFAC-F1B4-445C-953A-1B6D5586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F347B2B-AAD2-4327-84D8-CC00F6A66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884D03E-19C5-4A1D-A83D-F8E41C70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AB9559F-16BC-40C3-B7BB-6482FEED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C726393-DEAD-45CE-AD20-92C21FB6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181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4FD2C-01A1-468D-896F-B0124323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BEF471A-22E9-424A-AE7C-7AF34F135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49F4D0E-EA93-45BF-9C4E-3B55D0476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DEB85F4-AE36-4929-98CA-D1AE3DEF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E8A4889-54E1-4D0F-86E1-4AF9CABA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352D00E-D6C9-41C8-904F-77A2A605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27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395E32B-5727-4D13-A632-CFBFF1AE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90CFA72-A621-4789-A3E8-5BF5C22A4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38731CA-847B-4412-8BA2-38B5E0893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6068F2-096F-4A43-802D-7881B3830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AB3F7D2-CF00-4797-929A-1F3D4E4B5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629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eviewersmanual.joannabriggs.org/display/MANUAL/Chapter+3:+Systematic+reviews+of+effectiveness?src=contextnavpagetreemode" TargetMode="External"/><Relationship Id="rId13" Type="http://schemas.openxmlformats.org/officeDocument/2006/relationships/hyperlink" Target="https://reviewersmanual.joannabriggs.org/display/MANUAL/Chapter+8:+Mixed+methods+systematic+reviews?src=contextnavpagetreemode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reviewersmanual.joannabriggs.org/display/MANUAL/Chapter+2:+Systematic+reviews+of+qualitative+evidence?src=contextnavpagetreemode" TargetMode="External"/><Relationship Id="rId12" Type="http://schemas.openxmlformats.org/officeDocument/2006/relationships/hyperlink" Target="https://reviewersmanual.joannabriggs.org/display/MANUAL/Chapter+7:+Systematic+reviews+of+etiology+and+risk?src=contextnavpagetreemode" TargetMode="External"/><Relationship Id="rId17" Type="http://schemas.openxmlformats.org/officeDocument/2006/relationships/image" Target="../media/image3.png"/><Relationship Id="rId2" Type="http://schemas.openxmlformats.org/officeDocument/2006/relationships/audio" Target="../media/media3.m4a"/><Relationship Id="rId16" Type="http://schemas.openxmlformats.org/officeDocument/2006/relationships/hyperlink" Target="https://reviewersmanual.joannabriggs.org/display/MANUAL/Chapter+11:+Scoping+reviews?src=contextnavpagetreemode" TargetMode="External"/><Relationship Id="rId1" Type="http://schemas.microsoft.com/office/2007/relationships/media" Target="../media/media3.m4a"/><Relationship Id="rId6" Type="http://schemas.openxmlformats.org/officeDocument/2006/relationships/hyperlink" Target="https://reviewersmanual.joannabriggs.org/display/MANUAL/Chapter+1:+JBI+Systematic+Reviews?src=contextnavpagetreemode" TargetMode="External"/><Relationship Id="rId11" Type="http://schemas.openxmlformats.org/officeDocument/2006/relationships/hyperlink" Target="https://reviewersmanual.joannabriggs.org/display/MANUAL/Chapter+6:+Systematic+reviews+of+economic+evidence?src=contextnavpagetreemode" TargetMode="External"/><Relationship Id="rId5" Type="http://schemas.openxmlformats.org/officeDocument/2006/relationships/hyperlink" Target="https://reviewersmanual.joannabriggs.org/display/MANUAL/Contributors?src=contextnavpagetreemode" TargetMode="External"/><Relationship Id="rId15" Type="http://schemas.openxmlformats.org/officeDocument/2006/relationships/hyperlink" Target="https://reviewersmanual.joannabriggs.org/display/MANUAL/Chapter+10:+Umbrella+reviews?src=contextnavpagetreemode" TargetMode="External"/><Relationship Id="rId10" Type="http://schemas.openxmlformats.org/officeDocument/2006/relationships/hyperlink" Target="https://reviewersmanual.joannabriggs.org/display/MANUAL/Chapter+5:+Systematic+reviews+of+prevalence+and+incidence?src=contextnavpagetreemode" TargetMode="External"/><Relationship Id="rId4" Type="http://schemas.openxmlformats.org/officeDocument/2006/relationships/hyperlink" Target="https://reviewersmanual.joannabriggs.org/display/MANUAL/About+this+Manual?src=contextnavpagetreemode" TargetMode="External"/><Relationship Id="rId9" Type="http://schemas.openxmlformats.org/officeDocument/2006/relationships/hyperlink" Target="https://reviewersmanual.joannabriggs.org/display/MANUAL/Chapter+4:+Systematic+reviews+of+text+and+opinion?src=contextnavpagetreemode" TargetMode="External"/><Relationship Id="rId14" Type="http://schemas.openxmlformats.org/officeDocument/2006/relationships/hyperlink" Target="https://reviewersmanual.joannabriggs.org/display/MANUAL/Chapter+9:+Diagnostic+test+accuracy+systematic+reviews?src=contextnavpagetreemod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hyperlink" Target="http://prisma-statement.org/Protocols/WhyProtocol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D9FF3-B23A-494D-BA0F-BAE1F715E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Systematiske </a:t>
            </a:r>
            <a:r>
              <a:rPr lang="da-DK" dirty="0" err="1"/>
              <a:t>reviews</a:t>
            </a:r>
            <a:r>
              <a:rPr lang="da-DK" dirty="0"/>
              <a:t>/</a:t>
            </a:r>
            <a:r>
              <a:rPr lang="da-DK" dirty="0" err="1"/>
              <a:t>meta</a:t>
            </a:r>
            <a:r>
              <a:rPr lang="da-DK" dirty="0"/>
              <a:t>-analyser – Guds gave eller noget fanden har skabt?</a:t>
            </a:r>
            <a:br>
              <a:rPr lang="da-DK" dirty="0"/>
            </a:br>
            <a:r>
              <a:rPr lang="da-DK" dirty="0"/>
              <a:t>Del 2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C7B8009-123A-47A4-9B6C-308EDC479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Preben Ulrich Pedersen, Ph.d., professor,</a:t>
            </a:r>
          </a:p>
          <a:p>
            <a:r>
              <a:rPr lang="da-DK" dirty="0"/>
              <a:t>Center for Kliniske Retningslinjer, Klinisk institut, </a:t>
            </a:r>
          </a:p>
          <a:p>
            <a:r>
              <a:rPr lang="da-DK" dirty="0"/>
              <a:t>Aalborg universitet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0AFB24E-EA3B-4868-A672-B0A1A4DF4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8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449"/>
    </mc:Choice>
    <mc:Fallback>
      <p:transition spd="slow" advTm="26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C02527-322A-4EBE-BC69-7F90FBF3A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>
                <a:solidFill>
                  <a:srgbClr val="FF0000"/>
                </a:solidFill>
              </a:rPr>
              <a:t>Identificere artikler af relevans for </a:t>
            </a:r>
            <a:r>
              <a:rPr lang="da-DK" dirty="0" err="1">
                <a:solidFill>
                  <a:srgbClr val="FF0000"/>
                </a:solidFill>
              </a:rPr>
              <a:t>review</a:t>
            </a:r>
            <a:r>
              <a:rPr lang="da-DK" dirty="0">
                <a:solidFill>
                  <a:srgbClr val="FF0000"/>
                </a:solidFill>
              </a:rPr>
              <a:t>-spørgsmålet </a:t>
            </a:r>
            <a:r>
              <a:rPr lang="en-GB" dirty="0">
                <a:solidFill>
                  <a:srgbClr val="FF0000"/>
                </a:solidFill>
              </a:rPr>
              <a:t>(PICO)</a:t>
            </a:r>
            <a:br>
              <a:rPr lang="en-GB" dirty="0">
                <a:solidFill>
                  <a:srgbClr val="FF0000"/>
                </a:solidFill>
              </a:rPr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88CAD2B-9861-4E8A-B183-2D83A9665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a-DK" dirty="0"/>
              <a:t>Udvælgelse af artikler er en indledende vurdering, der gennemføres efter litteratursøgningen</a:t>
            </a:r>
          </a:p>
          <a:p>
            <a:pPr marL="0" indent="0">
              <a:lnSpc>
                <a:spcPct val="100000"/>
              </a:lnSpc>
              <a:buNone/>
            </a:pPr>
            <a:endParaRPr lang="da-DK" dirty="0"/>
          </a:p>
          <a:p>
            <a:pPr>
              <a:lnSpc>
                <a:spcPct val="100000"/>
              </a:lnSpc>
            </a:pPr>
            <a:r>
              <a:rPr lang="da-DK" dirty="0"/>
              <a:t>Først vurderes det hvilke artikler, der er relevante for </a:t>
            </a:r>
            <a:r>
              <a:rPr lang="da-DK" dirty="0" err="1"/>
              <a:t>review</a:t>
            </a:r>
            <a:r>
              <a:rPr lang="da-DK" dirty="0"/>
              <a:t>-spørgsmålet – titel/abstract &amp; fuldtekstlæsning</a:t>
            </a:r>
          </a:p>
          <a:p>
            <a:pPr>
              <a:lnSpc>
                <a:spcPct val="100000"/>
              </a:lnSpc>
            </a:pPr>
            <a:endParaRPr lang="da-DK" dirty="0"/>
          </a:p>
          <a:p>
            <a:pPr>
              <a:lnSpc>
                <a:spcPct val="100000"/>
              </a:lnSpc>
            </a:pPr>
            <a:r>
              <a:rPr lang="da-DK" dirty="0"/>
              <a:t>Dernæst vurderes det hvilke artikler, der skal inkluderes i </a:t>
            </a:r>
            <a:r>
              <a:rPr lang="da-DK" dirty="0" err="1"/>
              <a:t>reviewet</a:t>
            </a:r>
            <a:r>
              <a:rPr lang="da-DK" dirty="0"/>
              <a:t> – det er den kritiske vurdering</a:t>
            </a:r>
          </a:p>
          <a:p>
            <a:pPr>
              <a:lnSpc>
                <a:spcPct val="100000"/>
              </a:lnSpc>
            </a:pPr>
            <a:endParaRPr lang="da-DK" dirty="0"/>
          </a:p>
          <a:p>
            <a:pPr>
              <a:lnSpc>
                <a:spcPct val="100000"/>
              </a:lnSpc>
            </a:pPr>
            <a:r>
              <a:rPr lang="da-DK" dirty="0"/>
              <a:t>Det er essentielt, at vurderingen af artiklernes relevans og den kritiske vurdering gennemføres af to personer uafhængig af hinanden, for at begrænse fejlvurdering </a:t>
            </a:r>
          </a:p>
          <a:p>
            <a:pPr>
              <a:lnSpc>
                <a:spcPct val="100000"/>
              </a:lnSpc>
            </a:pPr>
            <a:endParaRPr lang="da-DK" dirty="0"/>
          </a:p>
          <a:p>
            <a:pPr>
              <a:lnSpc>
                <a:spcPct val="100000"/>
              </a:lnSpc>
            </a:pPr>
            <a:r>
              <a:rPr lang="da-DK" dirty="0"/>
              <a:t>Vurderingsprocessen skal være transparent og reproducerbar </a:t>
            </a:r>
            <a:endParaRPr lang="en" dirty="0"/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79D45ECC-D06F-46B1-94AA-CD769FFBB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93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377"/>
    </mc:Choice>
    <mc:Fallback>
      <p:transition spd="slow" advTm="78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0AC415-4489-4D6F-B99A-C124327C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Afrapportering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artiklers</a:t>
            </a:r>
            <a:r>
              <a:rPr lang="en-GB" dirty="0"/>
              <a:t> </a:t>
            </a:r>
            <a:r>
              <a:rPr lang="en-GB" dirty="0" err="1"/>
              <a:t>kvalitet</a:t>
            </a:r>
            <a:endParaRPr lang="en-GB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C37BA125-230B-480E-B9CC-6A8A8B4530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79" y="1690688"/>
            <a:ext cx="10764321" cy="439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yd 2">
            <a:hlinkClick r:id="" action="ppaction://media"/>
            <a:extLst>
              <a:ext uri="{FF2B5EF4-FFF2-40B4-BE49-F238E27FC236}">
                <a16:creationId xmlns:a16="http://schemas.microsoft.com/office/drawing/2014/main" id="{A9FF124E-B5AD-4349-9E1A-9E46206204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10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792"/>
    </mc:Choice>
    <mc:Fallback>
      <p:transition spd="slow" advTm="117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5B16C4-6E7B-4062-9EF9-9A2FDBA1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Ekstraktion af data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8C5B046-EF07-4B20-80B8-CD4EC2225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a-DK" dirty="0"/>
              <a:t>To personer identificerer og ekstraherer resultater med tilhørende understøttende dokumentation  </a:t>
            </a:r>
          </a:p>
          <a:p>
            <a:pPr>
              <a:lnSpc>
                <a:spcPct val="100000"/>
              </a:lnSpc>
            </a:pPr>
            <a:r>
              <a:rPr lang="da-DK" dirty="0"/>
              <a:t>Resultater identificeres med de fokuserede spørgsmål, der er formuleret i forbindelse med </a:t>
            </a:r>
            <a:r>
              <a:rPr lang="da-DK" dirty="0" err="1"/>
              <a:t>review</a:t>
            </a:r>
            <a:r>
              <a:rPr lang="da-DK" dirty="0"/>
              <a:t>-spørgsmålet </a:t>
            </a:r>
          </a:p>
          <a:p>
            <a:pPr>
              <a:lnSpc>
                <a:spcPct val="100000"/>
              </a:lnSpc>
            </a:pPr>
            <a:r>
              <a:rPr lang="da-DK" dirty="0"/>
              <a:t>Ekstraheres som de er </a:t>
            </a:r>
            <a:r>
              <a:rPr lang="da-DK" u="sng" dirty="0"/>
              <a:t>afrapporteret</a:t>
            </a:r>
            <a:r>
              <a:rPr lang="da-DK" dirty="0"/>
              <a:t> i primærstudierne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u="sng" dirty="0"/>
              <a:t>Alle</a:t>
            </a:r>
            <a:r>
              <a:rPr lang="da-DK" dirty="0"/>
              <a:t> resultater af relevans for formål ekstraheres fra alle inkluderede studier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dirty="0"/>
              <a:t>De ekstraherede resultater udgør datasættet, som rapporteres og sammenfattes i synteser </a:t>
            </a:r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8F078DA8-252A-4F5C-9943-7C15975CBA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9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027"/>
    </mc:Choice>
    <mc:Fallback>
      <p:transition spd="slow" advTm="79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EB28F9-BAB2-4D4D-AEF8-D88DBA304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a-DK" dirty="0"/>
              <a:t>Trin i udarbejdelse af systematisk </a:t>
            </a:r>
            <a:r>
              <a:rPr lang="da-DK" dirty="0" err="1"/>
              <a:t>reviews</a:t>
            </a:r>
            <a:r>
              <a:rPr lang="da-DK" dirty="0"/>
              <a:t> og </a:t>
            </a:r>
            <a:r>
              <a:rPr lang="da-DK" dirty="0" err="1"/>
              <a:t>meta</a:t>
            </a:r>
            <a:r>
              <a:rPr lang="da-DK" dirty="0"/>
              <a:t>-analyser</a:t>
            </a:r>
          </a:p>
        </p:txBody>
      </p:sp>
      <p:pic>
        <p:nvPicPr>
          <p:cNvPr id="1028" name="Picture 4" descr="Steps in a systematic review">
            <a:extLst>
              <a:ext uri="{FF2B5EF4-FFF2-40B4-BE49-F238E27FC236}">
                <a16:creationId xmlns:a16="http://schemas.microsoft.com/office/drawing/2014/main" id="{F2B5991C-B046-454A-B222-5479C2D25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675" y="2330431"/>
            <a:ext cx="10525125" cy="334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B6011E60-E1C5-41B8-BB85-E28B39CC3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56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97"/>
    </mc:Choice>
    <mc:Fallback>
      <p:transition spd="slow" advTm="29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JBI </a:t>
            </a:r>
            <a:r>
              <a:rPr lang="da-DK" dirty="0" err="1"/>
              <a:t>Reviwers</a:t>
            </a:r>
            <a:r>
              <a:rPr lang="da-DK" dirty="0"/>
              <a:t> manual på </a:t>
            </a:r>
            <a:r>
              <a:rPr lang="da-DK" dirty="0" err="1"/>
              <a:t>JBIs</a:t>
            </a:r>
            <a:r>
              <a:rPr lang="da-DK" dirty="0"/>
              <a:t> hjemmeside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br>
              <a:rPr lang="en-GB" dirty="0">
                <a:hlinkClick r:id="rId4"/>
              </a:rPr>
            </a:br>
            <a:r>
              <a:rPr lang="en-GB" dirty="0">
                <a:hlinkClick r:id="rId4"/>
              </a:rPr>
              <a:t>About this Manual</a:t>
            </a:r>
            <a:endParaRPr lang="en-GB" dirty="0"/>
          </a:p>
          <a:p>
            <a:r>
              <a:rPr lang="en-GB" dirty="0">
                <a:hlinkClick r:id="rId5"/>
              </a:rPr>
              <a:t>Contributors</a:t>
            </a:r>
            <a:endParaRPr lang="en-GB" dirty="0"/>
          </a:p>
          <a:p>
            <a:r>
              <a:rPr lang="en-GB" dirty="0">
                <a:hlinkClick r:id="rId6"/>
              </a:rPr>
              <a:t>Chapter 1: JBI Systematic Reviews</a:t>
            </a:r>
            <a:endParaRPr lang="en-GB" dirty="0"/>
          </a:p>
          <a:p>
            <a:r>
              <a:rPr lang="en-GB" dirty="0">
                <a:hlinkClick r:id="rId7"/>
              </a:rPr>
              <a:t>Chapter 2: Systematic reviews of qualitative evidence</a:t>
            </a:r>
            <a:endParaRPr lang="en-GB" dirty="0"/>
          </a:p>
          <a:p>
            <a:r>
              <a:rPr lang="en-GB" dirty="0">
                <a:hlinkClick r:id="rId8"/>
              </a:rPr>
              <a:t>Chapter 3: Systematic reviews of effectiveness</a:t>
            </a:r>
            <a:endParaRPr lang="en-GB" dirty="0"/>
          </a:p>
          <a:p>
            <a:r>
              <a:rPr lang="en-GB" dirty="0">
                <a:hlinkClick r:id="rId9"/>
              </a:rPr>
              <a:t>Chapter 4: Systematic reviews of text and opinion</a:t>
            </a:r>
            <a:endParaRPr lang="en-GB" dirty="0"/>
          </a:p>
          <a:p>
            <a:r>
              <a:rPr lang="en-GB" dirty="0">
                <a:hlinkClick r:id="rId10"/>
              </a:rPr>
              <a:t>Chapter 5: Systematic reviews of prevalence and incidence</a:t>
            </a:r>
            <a:endParaRPr lang="en-GB" dirty="0"/>
          </a:p>
          <a:p>
            <a:r>
              <a:rPr lang="en-GB" dirty="0">
                <a:hlinkClick r:id="rId11"/>
              </a:rPr>
              <a:t>Chapter 6: Systematic reviews of economic evidence</a:t>
            </a:r>
            <a:endParaRPr lang="en-GB" dirty="0"/>
          </a:p>
          <a:p>
            <a:r>
              <a:rPr lang="en-GB" dirty="0">
                <a:hlinkClick r:id="rId12"/>
              </a:rPr>
              <a:t>Chapter 7: Systematic reviews of </a:t>
            </a:r>
            <a:r>
              <a:rPr lang="en-GB" dirty="0" err="1">
                <a:hlinkClick r:id="rId12"/>
              </a:rPr>
              <a:t>etiology</a:t>
            </a:r>
            <a:r>
              <a:rPr lang="en-GB" dirty="0">
                <a:hlinkClick r:id="rId12"/>
              </a:rPr>
              <a:t> and risk</a:t>
            </a:r>
            <a:endParaRPr lang="en-GB" dirty="0"/>
          </a:p>
          <a:p>
            <a:r>
              <a:rPr lang="en-GB" dirty="0">
                <a:hlinkClick r:id="rId13"/>
              </a:rPr>
              <a:t>Chapter 8: Mixed methods systematic reviews</a:t>
            </a:r>
            <a:endParaRPr lang="en-GB" dirty="0"/>
          </a:p>
          <a:p>
            <a:r>
              <a:rPr lang="en-GB" dirty="0">
                <a:hlinkClick r:id="rId14"/>
              </a:rPr>
              <a:t>Chapter 9: Diagnostic test accuracy systematic reviews</a:t>
            </a:r>
            <a:endParaRPr lang="en-GB" dirty="0"/>
          </a:p>
          <a:p>
            <a:r>
              <a:rPr lang="en-GB" dirty="0">
                <a:hlinkClick r:id="rId15"/>
              </a:rPr>
              <a:t>Chapter 10: Umbrella reviews</a:t>
            </a:r>
            <a:endParaRPr lang="en-GB" dirty="0"/>
          </a:p>
          <a:p>
            <a:r>
              <a:rPr lang="en-GB" dirty="0">
                <a:hlinkClick r:id="rId16"/>
              </a:rPr>
              <a:t>Chapter 11: Scoping reviews</a:t>
            </a:r>
            <a:endParaRPr lang="en-GB" dirty="0"/>
          </a:p>
          <a:p>
            <a:endParaRPr lang="en-GB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A240AED9-9431-4497-BC1A-3C784CBF3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01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46"/>
    </mc:Choice>
    <mc:Fallback>
      <p:transition spd="slow" advTm="53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3EA978-5CFE-4012-A2B1-CF9CC0580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Formulering af et klinisk spørgsmål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F890B95-7ADF-47A1-BADB-9CD39EC2986E}"/>
              </a:ext>
            </a:extLst>
          </p:cNvPr>
          <p:cNvSpPr txBox="1"/>
          <p:nvPr/>
        </p:nvSpPr>
        <p:spPr>
          <a:xfrm>
            <a:off x="333287" y="2409914"/>
            <a:ext cx="99387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dirty="0"/>
              <a:t>Udvikle </a:t>
            </a:r>
            <a:r>
              <a:rPr lang="da-DK" dirty="0" err="1"/>
              <a:t>review</a:t>
            </a:r>
            <a:r>
              <a:rPr lang="da-DK" dirty="0"/>
              <a:t>-spørgsmål er første trin i den systematisk </a:t>
            </a:r>
            <a:r>
              <a:rPr lang="da-DK" dirty="0" err="1"/>
              <a:t>review</a:t>
            </a:r>
            <a:r>
              <a:rPr lang="da-DK" dirty="0"/>
              <a:t> proces </a:t>
            </a:r>
          </a:p>
          <a:p>
            <a:endParaRPr lang="da-DK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dirty="0"/>
              <a:t>Et præcist </a:t>
            </a:r>
            <a:r>
              <a:rPr lang="da-DK" dirty="0" err="1"/>
              <a:t>review</a:t>
            </a:r>
            <a:r>
              <a:rPr lang="da-DK" dirty="0"/>
              <a:t>-spørgsmål hjælper til at fokusere </a:t>
            </a:r>
            <a:r>
              <a:rPr lang="da-DK" dirty="0" err="1"/>
              <a:t>reviewet</a:t>
            </a:r>
            <a:r>
              <a:rPr lang="da-DK" dirty="0"/>
              <a:t>.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dirty="0"/>
              <a:t>Hjælper også læsere til at afgøre om det systematiske </a:t>
            </a:r>
            <a:r>
              <a:rPr lang="da-DK" dirty="0" err="1"/>
              <a:t>review</a:t>
            </a:r>
            <a:r>
              <a:rPr lang="da-DK" dirty="0"/>
              <a:t> kan bruges i deres sammenhæng </a:t>
            </a:r>
          </a:p>
          <a:p>
            <a:endParaRPr lang="da-DK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a-DK" dirty="0"/>
              <a:t>Review-spørgsmålet er grundlag for in- og eksklusionskriterier </a:t>
            </a:r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22C0C55D-F799-4EA8-B6A0-8147140E2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9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00"/>
    </mc:Choice>
    <mc:Fallback>
      <p:transition spd="slow" advTm="27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6243E-59C7-447C-AE29-E20A3092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PICO – ved effektivitet af intervention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8BAE00-1A60-4D67-832D-B3BFBA168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>
              <a:highlight>
                <a:srgbClr val="FF0000"/>
              </a:highlight>
            </a:endParaRPr>
          </a:p>
          <a:p>
            <a:r>
              <a:rPr lang="da-DK" dirty="0"/>
              <a:t>Bør patienter, der skal gennemgå et hjertekirurgisk indgreb anbefales at udføre perioperativ systematisk mundhygiejne </a:t>
            </a:r>
            <a:r>
              <a:rPr lang="da-DK" dirty="0" err="1"/>
              <a:t>mhp</a:t>
            </a:r>
            <a:r>
              <a:rPr lang="da-DK" dirty="0"/>
              <a:t> reduktion af postoperative infektioner og brug af antibiotika, sammenlignet med patienternes vanlige mundhygiejne?</a:t>
            </a:r>
          </a:p>
          <a:p>
            <a:pPr marL="0" indent="0">
              <a:buNone/>
            </a:pPr>
            <a:endParaRPr lang="da-DK" dirty="0"/>
          </a:p>
          <a:p>
            <a:pPr marL="514350" indent="-514350">
              <a:buAutoNum type="arabicParenR"/>
            </a:pPr>
            <a:r>
              <a:rPr lang="da-DK" dirty="0"/>
              <a:t>Systematisk præoperativ mundhygiejne: Omhyggelig tandbørstning fire gange dagligt begyndende to dage før planlagt operation og afsluttes dagen efter operation. Hver tandbørstning efterfølges af mundskyl med 15 ml </a:t>
            </a:r>
            <a:r>
              <a:rPr lang="da-DK" dirty="0" err="1"/>
              <a:t>klorhexidin</a:t>
            </a:r>
            <a:r>
              <a:rPr lang="da-DK" dirty="0"/>
              <a:t> mundskyl  0.12% i 30 sekunder.</a:t>
            </a:r>
            <a:r>
              <a:rPr lang="en-GB" dirty="0"/>
              <a:t>Infections defined as Centre of Disease Control and Prevention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Pedersen, PU et al 2021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4CDB5FAE-50AB-4D61-A2E0-C641CDD4F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95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340"/>
    </mc:Choice>
    <mc:Fallback>
      <p:transition spd="slow" advTm="42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6243E-59C7-447C-AE29-E20A3092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highlight>
                  <a:srgbClr val="FF0000"/>
                </a:highlight>
              </a:rPr>
              <a:t>P</a:t>
            </a:r>
            <a:r>
              <a:rPr lang="da-DK" dirty="0">
                <a:highlight>
                  <a:srgbClr val="00FF00"/>
                </a:highlight>
              </a:rPr>
              <a:t>I</a:t>
            </a:r>
            <a:r>
              <a:rPr lang="da-DK" dirty="0">
                <a:highlight>
                  <a:srgbClr val="00FFFF"/>
                </a:highlight>
              </a:rPr>
              <a:t>C</a:t>
            </a:r>
            <a:r>
              <a:rPr lang="da-DK" dirty="0">
                <a:highlight>
                  <a:srgbClr val="FFFF00"/>
                </a:highlight>
              </a:rPr>
              <a:t>O</a:t>
            </a:r>
            <a:r>
              <a:rPr lang="da-DK" dirty="0"/>
              <a:t> – ved effektivitet af intervention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8BAE00-1A60-4D67-832D-B3BFBA168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>
              <a:highlight>
                <a:srgbClr val="FF0000"/>
              </a:highlight>
            </a:endParaRPr>
          </a:p>
          <a:p>
            <a:r>
              <a:rPr lang="da-DK" dirty="0">
                <a:highlight>
                  <a:srgbClr val="FF0000"/>
                </a:highlight>
              </a:rPr>
              <a:t>Bør voksne patienter, der skal gennemgå et hjertekirurgisk indgreb </a:t>
            </a:r>
            <a:r>
              <a:rPr lang="da-DK" dirty="0"/>
              <a:t>anbefales at udføre </a:t>
            </a:r>
            <a:r>
              <a:rPr lang="da-DK" dirty="0">
                <a:highlight>
                  <a:srgbClr val="00FF00"/>
                </a:highlight>
              </a:rPr>
              <a:t>perioperativ systematisk mundhygiejne </a:t>
            </a:r>
            <a:r>
              <a:rPr lang="da-DK" dirty="0" err="1"/>
              <a:t>mhp</a:t>
            </a:r>
            <a:r>
              <a:rPr lang="da-DK" dirty="0"/>
              <a:t> </a:t>
            </a:r>
            <a:r>
              <a:rPr lang="da-DK" dirty="0">
                <a:highlight>
                  <a:srgbClr val="FFFF00"/>
                </a:highlight>
              </a:rPr>
              <a:t>reduktion af postoperative infektioner og brug af antibiotika,</a:t>
            </a:r>
            <a:r>
              <a:rPr lang="da-DK" dirty="0"/>
              <a:t> </a:t>
            </a:r>
            <a:r>
              <a:rPr lang="da-DK" dirty="0">
                <a:highlight>
                  <a:srgbClr val="00FFFF"/>
                </a:highlight>
              </a:rPr>
              <a:t>sammenlignet med patienternes vanlige mundhygiejne</a:t>
            </a:r>
            <a:r>
              <a:rPr lang="da-DK" dirty="0"/>
              <a:t>?</a:t>
            </a:r>
          </a:p>
          <a:p>
            <a:pPr marL="0" indent="0">
              <a:buNone/>
            </a:pPr>
            <a:endParaRPr lang="da-DK" dirty="0"/>
          </a:p>
          <a:p>
            <a:pPr marL="514350" indent="-514350">
              <a:buAutoNum type="arabicParenR"/>
            </a:pPr>
            <a:r>
              <a:rPr lang="da-DK" dirty="0"/>
              <a:t>Systematisk præoperativ mundhygiejne: Omhyggelig tandbørstning fire gange dagligt begyndende to dage før planlagt operation og afsluttes dagen efter operation. Hver tandbørstning efterfølges af mundskyl med 15 ml </a:t>
            </a:r>
            <a:r>
              <a:rPr lang="da-DK" dirty="0" err="1"/>
              <a:t>klorhexidin</a:t>
            </a:r>
            <a:r>
              <a:rPr lang="da-DK" dirty="0"/>
              <a:t> mundskyl  0.12% i 30 sekunder.</a:t>
            </a:r>
            <a:r>
              <a:rPr lang="en-GB" dirty="0"/>
              <a:t>Infections defined as Centre of Disease Control and Prevention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Pedersen, PU et al 2021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B6154511-FAD7-4F07-80E5-1096798696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19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98"/>
    </mc:Choice>
    <mc:Fallback>
      <p:transition spd="slow" advTm="40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71FE8D-C1B7-46EC-96A2-BB803776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a </a:t>
            </a:r>
            <a:r>
              <a:rPr lang="da-DK" dirty="0" err="1"/>
              <a:t>protocol</a:t>
            </a:r>
            <a:r>
              <a:rPr lang="da-DK" dirty="0"/>
              <a:t>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F6B5CB-9DE8-445E-9BDC-8BE895C3F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166"/>
            <a:ext cx="10515600" cy="5138057"/>
          </a:xfrm>
        </p:spPr>
        <p:txBody>
          <a:bodyPr/>
          <a:lstStyle/>
          <a:p>
            <a:r>
              <a:rPr lang="en-US" dirty="0"/>
              <a:t>We are taught to think that systematic reviews provide the best evidence for answering a health research question, particularly those about therapy effectiveness. </a:t>
            </a:r>
          </a:p>
          <a:p>
            <a:r>
              <a:rPr lang="en-US" dirty="0">
                <a:highlight>
                  <a:srgbClr val="FFFF00"/>
                </a:highlight>
              </a:rPr>
              <a:t>They are lauded for their </a:t>
            </a:r>
            <a:r>
              <a:rPr lang="en-US" dirty="0" err="1">
                <a:highlight>
                  <a:srgbClr val="FFFF00"/>
                </a:highlight>
              </a:rPr>
              <a:t>rigourous</a:t>
            </a:r>
            <a:r>
              <a:rPr lang="en-US" dirty="0">
                <a:highlight>
                  <a:srgbClr val="FFFF00"/>
                </a:highlight>
              </a:rPr>
              <a:t>, methodical approach, an essential component of which being that they are conducted according to pre-specified methods and analyses.</a:t>
            </a:r>
            <a:r>
              <a:rPr lang="en-US" dirty="0"/>
              <a:t> However, in reality this doesn’t seem to be happening. Indeed, a study determined that the majority of systematic reviews did not mention working from a protocol at all. Yet we still have (blind?) faith that they are all that we want them to be.</a:t>
            </a:r>
          </a:p>
          <a:p>
            <a:pPr marL="0" indent="0">
              <a:buNone/>
            </a:pPr>
            <a:endParaRPr lang="da-DK" sz="1200" dirty="0"/>
          </a:p>
          <a:p>
            <a:pPr marL="0" indent="0">
              <a:buNone/>
            </a:pPr>
            <a:endParaRPr lang="da-DK" sz="1200" dirty="0"/>
          </a:p>
          <a:p>
            <a:pPr marL="0" indent="0">
              <a:buNone/>
            </a:pPr>
            <a:r>
              <a:rPr lang="da-DK" sz="1200" dirty="0" err="1"/>
              <a:t>Prisma</a:t>
            </a:r>
            <a:r>
              <a:rPr lang="da-DK" sz="1200" dirty="0"/>
              <a:t> . </a:t>
            </a:r>
            <a:r>
              <a:rPr lang="da-DK" sz="1200" dirty="0">
                <a:hlinkClick r:id="rId4"/>
              </a:rPr>
              <a:t>http://prisma-statement.org/Protocols/WhyProtocols</a:t>
            </a:r>
            <a:endParaRPr lang="da-DK" sz="1200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0C3A9872-BE46-41D6-B058-55CB40A9D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4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572"/>
    </mc:Choice>
    <mc:Fallback>
      <p:transition spd="slow" advTm="268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BB6694-2FCA-4BAC-B8DF-1061D1BC5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Søgeprotokol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0FBA7D05-6710-4897-B3FA-7ABB5B7E6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a-DK" sz="2400" dirty="0"/>
              <a:t>Søgestrategien er grundlag for at identificere artikler, der kan informere om </a:t>
            </a:r>
            <a:r>
              <a:rPr lang="da-DK" sz="2400" dirty="0" err="1"/>
              <a:t>reviewets</a:t>
            </a:r>
            <a:r>
              <a:rPr lang="da-DK" sz="2400" dirty="0"/>
              <a:t> problematik</a:t>
            </a:r>
          </a:p>
          <a:p>
            <a:pPr marL="0" indent="0">
              <a:lnSpc>
                <a:spcPct val="110000"/>
              </a:lnSpc>
              <a:buNone/>
            </a:pPr>
            <a:endParaRPr lang="da-DK" sz="2400" dirty="0"/>
          </a:p>
          <a:p>
            <a:pPr marL="0" indent="0">
              <a:lnSpc>
                <a:spcPct val="110000"/>
              </a:lnSpc>
              <a:buNone/>
            </a:pPr>
            <a:r>
              <a:rPr lang="da-DK" sz="2400" dirty="0"/>
              <a:t>Overvejelserne om den kliniske problemstilling bag </a:t>
            </a:r>
            <a:r>
              <a:rPr lang="da-DK" sz="2400" dirty="0" err="1"/>
              <a:t>review</a:t>
            </a:r>
            <a:r>
              <a:rPr lang="da-DK" sz="2400" dirty="0"/>
              <a:t>-spørgsmål og forskningsspørgsmål er udgangspunkt og grundlag</a:t>
            </a:r>
            <a:endParaRPr lang="da-DK" sz="2400" dirty="0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endParaRPr lang="da-DK" sz="2000" dirty="0"/>
          </a:p>
          <a:p>
            <a:pPr>
              <a:buFont typeface="Arial"/>
              <a:buChar char="•"/>
            </a:pPr>
            <a:r>
              <a:rPr lang="da-DK" sz="2000" dirty="0"/>
              <a:t>Det er de databaser og de søgetermer, der anvendes. </a:t>
            </a:r>
          </a:p>
          <a:p>
            <a:pPr marL="0" indent="0">
              <a:buNone/>
            </a:pPr>
            <a:endParaRPr lang="da-DK" sz="2000" dirty="0"/>
          </a:p>
          <a:p>
            <a:pPr>
              <a:buFont typeface="Arial"/>
              <a:buChar char="•"/>
            </a:pPr>
            <a:r>
              <a:rPr lang="da-DK" sz="2000" dirty="0"/>
              <a:t>Udvikles gennem indledende søgninger for at identificere relevante databasespecifikke søgetermer </a:t>
            </a:r>
          </a:p>
          <a:p>
            <a:pPr>
              <a:buFont typeface="Arial"/>
              <a:buChar char="•"/>
            </a:pPr>
            <a:endParaRPr lang="da-DK" sz="2000" dirty="0"/>
          </a:p>
          <a:p>
            <a:pPr>
              <a:buFont typeface="Arial"/>
              <a:buChar char="•"/>
            </a:pPr>
            <a:r>
              <a:rPr lang="da-DK" sz="2000" dirty="0"/>
              <a:t>Hvad kommer der ud af at søge, vurdere på grundlag af titel og abstract – vurderet af to uafhængig af hinanden</a:t>
            </a:r>
          </a:p>
          <a:p>
            <a:pPr>
              <a:buFont typeface="Arial"/>
              <a:buChar char="•"/>
            </a:pPr>
            <a:endParaRPr lang="da-DK" sz="2000" dirty="0"/>
          </a:p>
          <a:p>
            <a:pPr>
              <a:buFont typeface="Arial"/>
              <a:buChar char="•"/>
            </a:pPr>
            <a:r>
              <a:rPr lang="da-DK" sz="2000" dirty="0"/>
              <a:t>Også her er PICO et redskab , der kan sikre, at der er søgeord til hele problematikken, der undersøges gennem </a:t>
            </a:r>
            <a:r>
              <a:rPr lang="da-DK" sz="2000" dirty="0" err="1"/>
              <a:t>review</a:t>
            </a:r>
            <a:r>
              <a:rPr lang="da-DK" sz="2000" dirty="0"/>
              <a:t>-spørgsmålet</a:t>
            </a:r>
          </a:p>
          <a:p>
            <a:pPr marL="0" indent="0">
              <a:lnSpc>
                <a:spcPct val="110000"/>
              </a:lnSpc>
              <a:buNone/>
            </a:pPr>
            <a:endParaRPr lang="da-DK" sz="2400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3" name="Lyd 2">
            <a:hlinkClick r:id="" action="ppaction://media"/>
            <a:extLst>
              <a:ext uri="{FF2B5EF4-FFF2-40B4-BE49-F238E27FC236}">
                <a16:creationId xmlns:a16="http://schemas.microsoft.com/office/drawing/2014/main" id="{5D4F13B6-5996-49C6-8FE1-6D9469EAA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1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504"/>
    </mc:Choice>
    <mc:Fallback>
      <p:transition spd="slow" advTm="131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AFB22A-839E-47F9-A288-AA78AD54E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Litteratursøgning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037B04-F7BF-43D0-80C0-F7EBEB872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a-DK" sz="3600" dirty="0"/>
              <a:t>Litteratursøgning sker typisk I  3 trin: </a:t>
            </a:r>
          </a:p>
          <a:p>
            <a:pPr marL="0" indent="0">
              <a:lnSpc>
                <a:spcPct val="100000"/>
              </a:lnSpc>
              <a:buNone/>
            </a:pPr>
            <a:endParaRPr lang="da-DK" sz="3600" dirty="0"/>
          </a:p>
          <a:p>
            <a:pPr marL="0" indent="0">
              <a:lnSpc>
                <a:spcPct val="100000"/>
              </a:lnSpc>
              <a:buNone/>
            </a:pPr>
            <a:r>
              <a:rPr lang="da-DK" sz="3200" dirty="0"/>
              <a:t>1) Indledende søgning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Indledende søgning i  PubMed, CINAHL, </a:t>
            </a:r>
            <a:r>
              <a:rPr lang="da-DK" dirty="0" err="1"/>
              <a:t>PsycINFO</a:t>
            </a:r>
            <a:r>
              <a:rPr lang="da-DK" dirty="0"/>
              <a:t>, </a:t>
            </a:r>
            <a:r>
              <a:rPr lang="da-DK" dirty="0" err="1"/>
              <a:t>mhp</a:t>
            </a:r>
            <a:endParaRPr lang="da-DK" dirty="0"/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	Er der litteratur om emnet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	Er der systematiske </a:t>
            </a:r>
            <a:r>
              <a:rPr lang="da-DK" dirty="0" err="1"/>
              <a:t>reviews</a:t>
            </a:r>
            <a:r>
              <a:rPr lang="da-DK" dirty="0"/>
              <a:t> og hvad omhandler disse </a:t>
            </a:r>
            <a:r>
              <a:rPr lang="da-DK" dirty="0" err="1"/>
              <a:t>reviews</a:t>
            </a:r>
            <a:endParaRPr lang="da-DK" dirty="0"/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	Planlægning af </a:t>
            </a:r>
            <a:r>
              <a:rPr lang="da-DK" dirty="0" err="1"/>
              <a:t>søgestartegi</a:t>
            </a:r>
            <a:r>
              <a:rPr lang="da-DK" dirty="0"/>
              <a:t> </a:t>
            </a:r>
            <a:r>
              <a:rPr lang="da-DK" dirty="0" err="1"/>
              <a:t>medd</a:t>
            </a:r>
            <a:r>
              <a:rPr lang="da-DK" dirty="0"/>
              <a:t> søgespecialist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a-DK" sz="3200" dirty="0"/>
              <a:t>2) Systematisk søgning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Søgning med alle identificerede </a:t>
            </a:r>
            <a:r>
              <a:rPr lang="da-DK" dirty="0" err="1"/>
              <a:t>key</a:t>
            </a:r>
            <a:r>
              <a:rPr lang="da-DK" dirty="0"/>
              <a:t> </a:t>
            </a:r>
            <a:r>
              <a:rPr lang="da-DK" dirty="0" err="1"/>
              <a:t>words</a:t>
            </a:r>
            <a:r>
              <a:rPr lang="da-DK" dirty="0"/>
              <a:t> og </a:t>
            </a:r>
            <a:r>
              <a:rPr lang="da-DK" dirty="0" err="1"/>
              <a:t>index</a:t>
            </a:r>
            <a:r>
              <a:rPr lang="da-DK" dirty="0"/>
              <a:t> termer på tværs af alle relevante databaser</a:t>
            </a:r>
          </a:p>
          <a:p>
            <a:pPr marL="0" indent="0">
              <a:lnSpc>
                <a:spcPct val="100000"/>
              </a:lnSpc>
              <a:buNone/>
            </a:pPr>
            <a:endParaRPr lang="da-DK" sz="3600" dirty="0"/>
          </a:p>
          <a:p>
            <a:pPr marL="0" indent="0">
              <a:lnSpc>
                <a:spcPct val="100000"/>
              </a:lnSpc>
              <a:buNone/>
            </a:pPr>
            <a:r>
              <a:rPr lang="da-DK" sz="3200" dirty="0"/>
              <a:t>3) Reference søgning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da-DK" dirty="0"/>
              <a:t>Referencesøgning i de identificerede artikler, upublicerede studier, grå litteratur </a:t>
            </a:r>
            <a:r>
              <a:rPr lang="da-DK" dirty="0" err="1"/>
              <a:t>etc</a:t>
            </a:r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C28FA16A-137E-4BF5-B7D7-B18B39A225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09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489"/>
    </mc:Choice>
    <mc:Fallback>
      <p:transition spd="slow" advTm="175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5418</TotalTime>
  <Words>800</Words>
  <Application>Microsoft Office PowerPoint</Application>
  <PresentationFormat>Widescreen</PresentationFormat>
  <Paragraphs>92</Paragraphs>
  <Slides>12</Slides>
  <Notes>0</Notes>
  <HiddenSlides>0</HiddenSlides>
  <MMClips>12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Systematiske reviews/meta-analyser – Guds gave eller noget fanden har skabt? Del 2</vt:lpstr>
      <vt:lpstr>Trin i udarbejdelse af systematisk reviews og meta-analyser</vt:lpstr>
      <vt:lpstr>JBI Reviwers manual på JBIs hjemmeside</vt:lpstr>
      <vt:lpstr>Formulering af et klinisk spørgsmål</vt:lpstr>
      <vt:lpstr>PICO – ved effektivitet af intervention</vt:lpstr>
      <vt:lpstr>PICO – ved effektivitet af intervention</vt:lpstr>
      <vt:lpstr>Why a protocol?</vt:lpstr>
      <vt:lpstr>Søgeprotokol</vt:lpstr>
      <vt:lpstr>Litteratursøgning</vt:lpstr>
      <vt:lpstr>Identificere artikler af relevans for review-spørgsmålet (PICO) </vt:lpstr>
      <vt:lpstr>Afrapportering af artiklers kvalitet</vt:lpstr>
      <vt:lpstr>Ekstraktion af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Preben U. Pedersen</dc:creator>
  <cp:lastModifiedBy>Preben U. Pedersen</cp:lastModifiedBy>
  <cp:revision>49</cp:revision>
  <cp:lastPrinted>2021-05-26T18:56:45Z</cp:lastPrinted>
  <dcterms:created xsi:type="dcterms:W3CDTF">2021-05-14T17:31:43Z</dcterms:created>
  <dcterms:modified xsi:type="dcterms:W3CDTF">2021-05-27T08:31:43Z</dcterms:modified>
</cp:coreProperties>
</file>