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24"/>
  </p:notesMasterIdLst>
  <p:sldIdLst>
    <p:sldId id="375" r:id="rId3"/>
    <p:sldId id="260" r:id="rId4"/>
    <p:sldId id="261" r:id="rId5"/>
    <p:sldId id="262" r:id="rId6"/>
    <p:sldId id="263" r:id="rId7"/>
    <p:sldId id="348" r:id="rId8"/>
    <p:sldId id="267" r:id="rId9"/>
    <p:sldId id="268" r:id="rId10"/>
    <p:sldId id="328" r:id="rId11"/>
    <p:sldId id="364" r:id="rId12"/>
    <p:sldId id="366" r:id="rId13"/>
    <p:sldId id="349" r:id="rId14"/>
    <p:sldId id="332" r:id="rId15"/>
    <p:sldId id="333" r:id="rId16"/>
    <p:sldId id="270" r:id="rId17"/>
    <p:sldId id="368" r:id="rId18"/>
    <p:sldId id="369" r:id="rId19"/>
    <p:sldId id="331" r:id="rId20"/>
    <p:sldId id="327" r:id="rId21"/>
    <p:sldId id="274" r:id="rId22"/>
    <p:sldId id="329" r:id="rId23"/>
  </p:sldIdLst>
  <p:sldSz cx="12192000" cy="6858000"/>
  <p:notesSz cx="6889750" cy="1002188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eben U. Pedersen" initials="PUP" lastIdx="1" clrIdx="0">
    <p:extLst>
      <p:ext uri="{19B8F6BF-5375-455C-9EA6-DF929625EA0E}">
        <p15:presenceInfo xmlns:p15="http://schemas.microsoft.com/office/powerpoint/2012/main" userId="Preben U. Peders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da-DK"/>
          </a:p>
        </p:txBody>
      </p:sp>
      <p:sp>
        <p:nvSpPr>
          <p:cNvPr id="3" name="Pladsholder til dato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D785BD35-4FC4-462C-AAB9-2B91966EBA0D}" type="datetimeFigureOut">
              <a:rPr lang="da-DK" smtClean="0"/>
              <a:t>26-05-2021</a:t>
            </a:fld>
            <a:endParaRPr lang="da-DK"/>
          </a:p>
        </p:txBody>
      </p:sp>
      <p:sp>
        <p:nvSpPr>
          <p:cNvPr id="4" name="Pladsholder til slidebillede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da-DK"/>
          </a:p>
        </p:txBody>
      </p:sp>
      <p:sp>
        <p:nvSpPr>
          <p:cNvPr id="5" name="Pladsholder til not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da-DK"/>
          </a:p>
        </p:txBody>
      </p:sp>
      <p:sp>
        <p:nvSpPr>
          <p:cNvPr id="7" name="Pladsholder til slidenumm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2F6BD34A-A172-4D10-8AC0-AF37E8889B9F}" type="slidenum">
              <a:rPr lang="da-DK" smtClean="0"/>
              <a:t>‹nr.›</a:t>
            </a:fld>
            <a:endParaRPr lang="da-DK"/>
          </a:p>
        </p:txBody>
      </p:sp>
    </p:spTree>
    <p:extLst>
      <p:ext uri="{BB962C8B-B14F-4D97-AF65-F5344CB8AC3E}">
        <p14:creationId xmlns:p14="http://schemas.microsoft.com/office/powerpoint/2010/main" val="388483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810AB6-9A90-40EF-A8D3-9E20B469CC7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7E1EE124-A7C6-4CB2-AD68-DA42619B32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B3C53DB-E203-4DD1-877E-584DB80910D2}"/>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3435AB04-7881-40A6-BC62-47A6519C98B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6B39850-6AAA-4A2F-BFFA-533D19363BAE}"/>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2956259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4BE0D-AD34-4A84-A758-EB1A0A6F7318}"/>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5B3FDED-395D-44DC-9CA6-8C016E6779EF}"/>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8196D40-A8D7-49BB-92E6-46FE17FE0CB6}"/>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8412C458-EFBE-496A-9755-393A3532067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A64A656-F88A-4876-BA31-A4E42A5D9B53}"/>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1884419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31CC78BA-54FE-42FF-BF5C-78F87BDC2939}"/>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4C9F9E12-715D-4088-B5AB-51CA22073518}"/>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C63EF2D-14B6-47A7-AA4A-E08C1EA78505}"/>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7450E0DB-A5EB-424A-B342-5B959704FC0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4561567-E40F-4869-AC5A-50774443A7A9}"/>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885776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a-DK"/>
              <a:t>Klik for at redigere i master</a:t>
            </a:r>
            <a:endParaRPr lang="en-GB"/>
          </a:p>
        </p:txBody>
      </p:sp>
      <p:sp>
        <p:nvSpPr>
          <p:cNvPr id="3" name="U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endParaRPr lang="en-GB"/>
          </a:p>
        </p:txBody>
      </p:sp>
      <p:sp>
        <p:nvSpPr>
          <p:cNvPr id="4" name="Pladsholder til dato 3"/>
          <p:cNvSpPr>
            <a:spLocks noGrp="1"/>
          </p:cNvSpPr>
          <p:nvPr>
            <p:ph type="dt" sz="half" idx="10"/>
          </p:nvPr>
        </p:nvSpPr>
        <p:spPr/>
        <p:txBody>
          <a:bodyPr/>
          <a:lstStyle/>
          <a:p>
            <a:fld id="{8DCB93B0-A551-4E23-AA88-7683D2028E56}" type="datetimeFigureOut">
              <a:rPr lang="en-GB" smtClean="0"/>
              <a:t>26/05/2021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1929750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DCB93B0-A551-4E23-AA88-7683D2028E56}" type="datetimeFigureOut">
              <a:rPr lang="en-GB" smtClean="0"/>
              <a:t>26/05/2021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2672857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a-DK"/>
              <a:t>Klik for at redigere i master</a:t>
            </a:r>
            <a:endParaRPr lang="en-GB"/>
          </a:p>
        </p:txBody>
      </p:sp>
      <p:sp>
        <p:nvSpPr>
          <p:cNvPr id="3" name="Pladsholder til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8DCB93B0-A551-4E23-AA88-7683D2028E56}" type="datetimeFigureOut">
              <a:rPr lang="en-GB" smtClean="0"/>
              <a:t>26/05/2021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2496644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indhol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indhol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5" name="Pladsholder til dato 4"/>
          <p:cNvSpPr>
            <a:spLocks noGrp="1"/>
          </p:cNvSpPr>
          <p:nvPr>
            <p:ph type="dt" sz="half" idx="10"/>
          </p:nvPr>
        </p:nvSpPr>
        <p:spPr/>
        <p:txBody>
          <a:bodyPr/>
          <a:lstStyle/>
          <a:p>
            <a:fld id="{8DCB93B0-A551-4E23-AA88-7683D2028E56}" type="datetimeFigureOut">
              <a:rPr lang="en-GB" smtClean="0"/>
              <a:t>26/05/2021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2492056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endParaRPr lang="en-GB"/>
          </a:p>
        </p:txBody>
      </p:sp>
      <p:sp>
        <p:nvSpPr>
          <p:cNvPr id="3" name="Pladsholder til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5" name="Pladsholder til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7" name="Pladsholder til dato 6"/>
          <p:cNvSpPr>
            <a:spLocks noGrp="1"/>
          </p:cNvSpPr>
          <p:nvPr>
            <p:ph type="dt" sz="half" idx="10"/>
          </p:nvPr>
        </p:nvSpPr>
        <p:spPr/>
        <p:txBody>
          <a:bodyPr/>
          <a:lstStyle/>
          <a:p>
            <a:fld id="{8DCB93B0-A551-4E23-AA88-7683D2028E56}" type="datetimeFigureOut">
              <a:rPr lang="en-GB" smtClean="0"/>
              <a:t>26/05/2021</a:t>
            </a:fld>
            <a:endParaRPr lang="en-GB"/>
          </a:p>
        </p:txBody>
      </p:sp>
      <p:sp>
        <p:nvSpPr>
          <p:cNvPr id="8" name="Pladsholder til sidefod 7"/>
          <p:cNvSpPr>
            <a:spLocks noGrp="1"/>
          </p:cNvSpPr>
          <p:nvPr>
            <p:ph type="ftr" sz="quarter" idx="11"/>
          </p:nvPr>
        </p:nvSpPr>
        <p:spPr/>
        <p:txBody>
          <a:bodyPr/>
          <a:lstStyle/>
          <a:p>
            <a:endParaRPr lang="en-GB"/>
          </a:p>
        </p:txBody>
      </p:sp>
      <p:sp>
        <p:nvSpPr>
          <p:cNvPr id="9" name="Pladsholder til diasnummer 8"/>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2779227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dato 2"/>
          <p:cNvSpPr>
            <a:spLocks noGrp="1"/>
          </p:cNvSpPr>
          <p:nvPr>
            <p:ph type="dt" sz="half" idx="10"/>
          </p:nvPr>
        </p:nvSpPr>
        <p:spPr/>
        <p:txBody>
          <a:bodyPr/>
          <a:lstStyle/>
          <a:p>
            <a:fld id="{8DCB93B0-A551-4E23-AA88-7683D2028E56}" type="datetimeFigureOut">
              <a:rPr lang="en-GB" smtClean="0"/>
              <a:t>26/05/2021</a:t>
            </a:fld>
            <a:endParaRPr lang="en-GB"/>
          </a:p>
        </p:txBody>
      </p:sp>
      <p:sp>
        <p:nvSpPr>
          <p:cNvPr id="4" name="Pladsholder til sidefod 3"/>
          <p:cNvSpPr>
            <a:spLocks noGrp="1"/>
          </p:cNvSpPr>
          <p:nvPr>
            <p:ph type="ftr" sz="quarter" idx="11"/>
          </p:nvPr>
        </p:nvSpPr>
        <p:spPr/>
        <p:txBody>
          <a:bodyPr/>
          <a:lstStyle/>
          <a:p>
            <a:endParaRPr lang="en-GB"/>
          </a:p>
        </p:txBody>
      </p:sp>
      <p:sp>
        <p:nvSpPr>
          <p:cNvPr id="5" name="Pladsholder til diasnummer 4"/>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539596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8DCB93B0-A551-4E23-AA88-7683D2028E56}" type="datetimeFigureOut">
              <a:rPr lang="en-GB" smtClean="0"/>
              <a:t>26/05/2021</a:t>
            </a:fld>
            <a:endParaRPr lang="en-GB"/>
          </a:p>
        </p:txBody>
      </p:sp>
      <p:sp>
        <p:nvSpPr>
          <p:cNvPr id="3" name="Pladsholder til sidefod 2"/>
          <p:cNvSpPr>
            <a:spLocks noGrp="1"/>
          </p:cNvSpPr>
          <p:nvPr>
            <p:ph type="ftr" sz="quarter" idx="11"/>
          </p:nvPr>
        </p:nvSpPr>
        <p:spPr/>
        <p:txBody>
          <a:bodyPr/>
          <a:lstStyle/>
          <a:p>
            <a:endParaRPr lang="en-GB"/>
          </a:p>
        </p:txBody>
      </p:sp>
      <p:sp>
        <p:nvSpPr>
          <p:cNvPr id="4" name="Pladsholder til diasnummer 3"/>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4105630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a-DK"/>
              <a:t>Klik for at redigere i master</a:t>
            </a:r>
            <a:endParaRPr lang="en-GB"/>
          </a:p>
        </p:txBody>
      </p:sp>
      <p:sp>
        <p:nvSpPr>
          <p:cNvPr id="3" name="Pladsholder til indhol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8DCB93B0-A551-4E23-AA88-7683D2028E56}" type="datetimeFigureOut">
              <a:rPr lang="en-GB" smtClean="0"/>
              <a:t>26/05/2021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3110330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F9473-3AA2-420E-B45C-DE0EFF638F8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1248501-A08A-47BC-B73E-82BC822EA93F}"/>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D4B1B28-3271-4AD0-8F90-E8223CA4A257}"/>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EC89CCEF-C6DC-4ECD-B981-5EBDA89B732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CBC98E2-F0B9-4F28-9D21-29E4232DFB8A}"/>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1599061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a-DK"/>
              <a:t>Klik for at redigere i master</a:t>
            </a:r>
            <a:endParaRPr lang="en-GB"/>
          </a:p>
        </p:txBody>
      </p:sp>
      <p:sp>
        <p:nvSpPr>
          <p:cNvPr id="3" name="Pladsholder til bille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Pladsholder til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8DCB93B0-A551-4E23-AA88-7683D2028E56}" type="datetimeFigureOut">
              <a:rPr lang="en-GB" smtClean="0"/>
              <a:t>26/05/2021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810834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DCB93B0-A551-4E23-AA88-7683D2028E56}" type="datetimeFigureOut">
              <a:rPr lang="en-GB" smtClean="0"/>
              <a:t>26/05/2021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3324810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9200" y="274639"/>
            <a:ext cx="2743200" cy="5851525"/>
          </a:xfrm>
        </p:spPr>
        <p:txBody>
          <a:bodyPr vert="eaVert"/>
          <a:lstStyle/>
          <a:p>
            <a:r>
              <a:rPr lang="da-DK"/>
              <a:t>Klik for at redigere i master</a:t>
            </a:r>
            <a:endParaRPr lang="en-GB"/>
          </a:p>
        </p:txBody>
      </p:sp>
      <p:sp>
        <p:nvSpPr>
          <p:cNvPr id="3" name="Pladsholder til lodret titel 2"/>
          <p:cNvSpPr>
            <a:spLocks noGrp="1"/>
          </p:cNvSpPr>
          <p:nvPr>
            <p:ph type="body" orient="vert" idx="1"/>
          </p:nvPr>
        </p:nvSpPr>
        <p:spPr>
          <a:xfrm>
            <a:off x="609600" y="274639"/>
            <a:ext cx="80264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DCB93B0-A551-4E23-AA88-7683D2028E56}" type="datetimeFigureOut">
              <a:rPr lang="en-GB" smtClean="0"/>
              <a:t>26/05/2021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795FFB88-0236-44A6-94EF-E5B53AB0DC2C}" type="slidenum">
              <a:rPr lang="en-GB" smtClean="0"/>
              <a:t>‹nr.›</a:t>
            </a:fld>
            <a:endParaRPr lang="en-GB"/>
          </a:p>
        </p:txBody>
      </p:sp>
    </p:spTree>
    <p:extLst>
      <p:ext uri="{BB962C8B-B14F-4D97-AF65-F5344CB8AC3E}">
        <p14:creationId xmlns:p14="http://schemas.microsoft.com/office/powerpoint/2010/main" val="2655770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584D9A-6151-4918-BEC2-FC09254EE54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24848EDE-F755-4C6F-8587-A8AF18C409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3EBEC51-35FF-40F9-86F4-90F17BDF0ABE}"/>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3E60ACCF-460B-4384-BF8A-6B4A0D94A0C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33217AC-F8C3-454F-8678-37863A05A0F2}"/>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211580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56163D-939E-49DD-B1C4-CCCB1E760D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55DD0C8-B6F2-4423-A5A5-F1B99D5B4C6E}"/>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9089FD84-5301-4AD8-BF3B-CAC28088D030}"/>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21910EB7-2275-4102-9DB2-419A6275BC1D}"/>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6" name="Pladsholder til sidefod 5">
            <a:extLst>
              <a:ext uri="{FF2B5EF4-FFF2-40B4-BE49-F238E27FC236}">
                <a16:creationId xmlns:a16="http://schemas.microsoft.com/office/drawing/2014/main" id="{9AE6347A-07D2-43AE-9C89-158C7FA44AC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099649D-F698-4FF6-870D-1A324118EBD4}"/>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370168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A86C2A-0F3A-4B21-9E31-AC2111FBBDC0}"/>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536D526-8C5A-4550-9247-64BDF241E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B592F8C-1581-4051-A7C9-72B88256D85D}"/>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CD8F5385-0E0F-4046-A73F-E5B277788C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F8DFD599-F884-43BD-81A8-3E7EC372989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F0FF1F72-78F9-4511-A1F0-FD4BE2CB0745}"/>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8" name="Pladsholder til sidefod 7">
            <a:extLst>
              <a:ext uri="{FF2B5EF4-FFF2-40B4-BE49-F238E27FC236}">
                <a16:creationId xmlns:a16="http://schemas.microsoft.com/office/drawing/2014/main" id="{6DDA41BE-0DEB-4D73-BE69-D3B77A5B0EC9}"/>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D9ED2399-F02C-4DC1-B7F4-A50B738CDFD3}"/>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1753822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72B07-0CCF-4225-9539-E635A690E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D89ED8C-5EA2-47CB-8C83-947039F52856}"/>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4" name="Pladsholder til sidefod 3">
            <a:extLst>
              <a:ext uri="{FF2B5EF4-FFF2-40B4-BE49-F238E27FC236}">
                <a16:creationId xmlns:a16="http://schemas.microsoft.com/office/drawing/2014/main" id="{E69F34B6-7A64-464A-84CA-6A9D3A5150EA}"/>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0434C97E-440C-468F-8071-3088655DDCD8}"/>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231579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CD8C9C35-7F6E-44C8-9271-872F548DA66E}"/>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3" name="Pladsholder til sidefod 2">
            <a:extLst>
              <a:ext uri="{FF2B5EF4-FFF2-40B4-BE49-F238E27FC236}">
                <a16:creationId xmlns:a16="http://schemas.microsoft.com/office/drawing/2014/main" id="{9F3F9F82-3D45-44EB-A4E3-2E477394BCE8}"/>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E606A9D-8BE9-4DDD-98F2-2DB77C5B3621}"/>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422714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65B4B9-3139-4C99-A5AE-CCB57F2AE6A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C35EFAC-F1B4-445C-953A-1B6D55869E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0F347B2B-AAD2-4327-84D8-CC00F6A66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884D03E-19C5-4A1D-A83D-F8E41C705B57}"/>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6" name="Pladsholder til sidefod 5">
            <a:extLst>
              <a:ext uri="{FF2B5EF4-FFF2-40B4-BE49-F238E27FC236}">
                <a16:creationId xmlns:a16="http://schemas.microsoft.com/office/drawing/2014/main" id="{DAB9559F-16BC-40C3-B7BB-6482FEEDAA0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C726393-DEAD-45CE-AD20-92C21FB60151}"/>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357181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4FD2C-01A1-468D-896F-B01243232D5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4BEF471A-22E9-424A-AE7C-7AF34F135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E49F4D0E-EA93-45BF-9C4E-3B55D04769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DEB85F4-AE36-4929-98CA-D1AE3DEFB525}"/>
              </a:ext>
            </a:extLst>
          </p:cNvPr>
          <p:cNvSpPr>
            <a:spLocks noGrp="1"/>
          </p:cNvSpPr>
          <p:nvPr>
            <p:ph type="dt" sz="half" idx="10"/>
          </p:nvPr>
        </p:nvSpPr>
        <p:spPr/>
        <p:txBody>
          <a:bodyPr/>
          <a:lstStyle/>
          <a:p>
            <a:fld id="{3B04AD38-9F04-4EC8-A0FF-9DE91F4ED864}" type="datetimeFigureOut">
              <a:rPr lang="da-DK" smtClean="0"/>
              <a:t>26-05-2021</a:t>
            </a:fld>
            <a:endParaRPr lang="da-DK"/>
          </a:p>
        </p:txBody>
      </p:sp>
      <p:sp>
        <p:nvSpPr>
          <p:cNvPr id="6" name="Pladsholder til sidefod 5">
            <a:extLst>
              <a:ext uri="{FF2B5EF4-FFF2-40B4-BE49-F238E27FC236}">
                <a16:creationId xmlns:a16="http://schemas.microsoft.com/office/drawing/2014/main" id="{6E8A4889-54E1-4D0F-86E1-4AF9CABA991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8352D00E-D6C9-41C8-904F-77A2A6056E29}"/>
              </a:ext>
            </a:extLst>
          </p:cNvPr>
          <p:cNvSpPr>
            <a:spLocks noGrp="1"/>
          </p:cNvSpPr>
          <p:nvPr>
            <p:ph type="sldNum" sz="quarter" idx="12"/>
          </p:nvPr>
        </p:nvSpPr>
        <p:spPr/>
        <p:txBody>
          <a:bodyPr/>
          <a:lstStyle/>
          <a:p>
            <a:fld id="{526ED046-D711-4AD9-B46C-4D5D989E3AD3}" type="slidenum">
              <a:rPr lang="da-DK" smtClean="0"/>
              <a:t>‹nr.›</a:t>
            </a:fld>
            <a:endParaRPr lang="da-DK"/>
          </a:p>
        </p:txBody>
      </p:sp>
    </p:spTree>
    <p:extLst>
      <p:ext uri="{BB962C8B-B14F-4D97-AF65-F5344CB8AC3E}">
        <p14:creationId xmlns:p14="http://schemas.microsoft.com/office/powerpoint/2010/main" val="154276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1395E32B-5727-4D13-A632-CFBFF1AEB4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90CFA72-A621-4789-A3E8-5BF5C22A49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38731CA-847B-4412-8BA2-38B5E08933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4AD38-9F04-4EC8-A0FF-9DE91F4ED864}" type="datetimeFigureOut">
              <a:rPr lang="da-DK" smtClean="0"/>
              <a:t>26-05-2021</a:t>
            </a:fld>
            <a:endParaRPr lang="da-DK"/>
          </a:p>
        </p:txBody>
      </p:sp>
      <p:sp>
        <p:nvSpPr>
          <p:cNvPr id="5" name="Pladsholder til sidefod 4">
            <a:extLst>
              <a:ext uri="{FF2B5EF4-FFF2-40B4-BE49-F238E27FC236}">
                <a16:creationId xmlns:a16="http://schemas.microsoft.com/office/drawing/2014/main" id="{656068F2-096F-4A43-802D-7881B38305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AB3F7D2-CF00-4797-929A-1F3D4E4B5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ED046-D711-4AD9-B46C-4D5D989E3AD3}" type="slidenum">
              <a:rPr lang="da-DK" smtClean="0"/>
              <a:t>‹nr.›</a:t>
            </a:fld>
            <a:endParaRPr lang="da-DK"/>
          </a:p>
        </p:txBody>
      </p:sp>
    </p:spTree>
    <p:extLst>
      <p:ext uri="{BB962C8B-B14F-4D97-AF65-F5344CB8AC3E}">
        <p14:creationId xmlns:p14="http://schemas.microsoft.com/office/powerpoint/2010/main" val="267629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a-DK"/>
              <a:t>Klik for at redigere i master</a:t>
            </a:r>
            <a:endParaRPr lang="en-GB"/>
          </a:p>
        </p:txBody>
      </p:sp>
      <p:sp>
        <p:nvSpPr>
          <p:cNvPr id="3" name="Pladsholder til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B93B0-A551-4E23-AA88-7683D2028E56}" type="datetimeFigureOut">
              <a:rPr lang="en-GB" smtClean="0"/>
              <a:t>26/05/2021</a:t>
            </a:fld>
            <a:endParaRPr lang="en-GB"/>
          </a:p>
        </p:txBody>
      </p:sp>
      <p:sp>
        <p:nvSpPr>
          <p:cNvPr id="5" name="Pladsholder til sidefod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dsholder til dias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FFB88-0236-44A6-94EF-E5B53AB0DC2C}" type="slidenum">
              <a:rPr lang="en-GB" smtClean="0"/>
              <a:t>‹nr.›</a:t>
            </a:fld>
            <a:endParaRPr lang="en-GB"/>
          </a:p>
        </p:txBody>
      </p:sp>
    </p:spTree>
    <p:extLst>
      <p:ext uri="{BB962C8B-B14F-4D97-AF65-F5344CB8AC3E}">
        <p14:creationId xmlns:p14="http://schemas.microsoft.com/office/powerpoint/2010/main" val="7747498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DD9FF3-B23A-494D-BA0F-BAE1F715E3A6}"/>
              </a:ext>
            </a:extLst>
          </p:cNvPr>
          <p:cNvSpPr>
            <a:spLocks noGrp="1"/>
          </p:cNvSpPr>
          <p:nvPr>
            <p:ph type="ctrTitle"/>
          </p:nvPr>
        </p:nvSpPr>
        <p:spPr/>
        <p:txBody>
          <a:bodyPr>
            <a:normAutofit fontScale="90000"/>
          </a:bodyPr>
          <a:lstStyle/>
          <a:p>
            <a:r>
              <a:rPr lang="da-DK" dirty="0"/>
              <a:t>Systematiske </a:t>
            </a:r>
            <a:r>
              <a:rPr lang="da-DK" dirty="0" err="1"/>
              <a:t>reviews</a:t>
            </a:r>
            <a:r>
              <a:rPr lang="da-DK" dirty="0"/>
              <a:t>/</a:t>
            </a:r>
            <a:r>
              <a:rPr lang="da-DK" dirty="0" err="1"/>
              <a:t>meta</a:t>
            </a:r>
            <a:r>
              <a:rPr lang="da-DK" dirty="0"/>
              <a:t>-analyser – Guds gave eller noget fanden har skabt?</a:t>
            </a:r>
            <a:br>
              <a:rPr lang="da-DK" dirty="0"/>
            </a:br>
            <a:r>
              <a:rPr lang="da-DK"/>
              <a:t>Del 1</a:t>
            </a:r>
            <a:endParaRPr lang="da-DK" dirty="0"/>
          </a:p>
        </p:txBody>
      </p:sp>
      <p:sp>
        <p:nvSpPr>
          <p:cNvPr id="3" name="Undertitel 2">
            <a:extLst>
              <a:ext uri="{FF2B5EF4-FFF2-40B4-BE49-F238E27FC236}">
                <a16:creationId xmlns:a16="http://schemas.microsoft.com/office/drawing/2014/main" id="{8C7B8009-123A-47A4-9B6C-308EDC479441}"/>
              </a:ext>
            </a:extLst>
          </p:cNvPr>
          <p:cNvSpPr>
            <a:spLocks noGrp="1"/>
          </p:cNvSpPr>
          <p:nvPr>
            <p:ph type="subTitle" idx="1"/>
          </p:nvPr>
        </p:nvSpPr>
        <p:spPr/>
        <p:txBody>
          <a:bodyPr/>
          <a:lstStyle/>
          <a:p>
            <a:r>
              <a:rPr lang="da-DK" dirty="0"/>
              <a:t>Preben Ulrich Pedersen, Ph.d., professor,</a:t>
            </a:r>
          </a:p>
          <a:p>
            <a:r>
              <a:rPr lang="da-DK" dirty="0"/>
              <a:t>Center for Kliniske Retningslinjer, Klinisk institut, </a:t>
            </a:r>
          </a:p>
          <a:p>
            <a:r>
              <a:rPr lang="da-DK" dirty="0"/>
              <a:t>Aalborg universitet</a:t>
            </a:r>
          </a:p>
        </p:txBody>
      </p:sp>
      <p:pic>
        <p:nvPicPr>
          <p:cNvPr id="4" name="Video 3">
            <a:hlinkClick r:id="" action="ppaction://media"/>
            <a:extLst>
              <a:ext uri="{FF2B5EF4-FFF2-40B4-BE49-F238E27FC236}">
                <a16:creationId xmlns:a16="http://schemas.microsoft.com/office/drawing/2014/main" id="{95586C8D-C2BA-458F-A1ED-391A1FE5FFA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10093958"/>
      </p:ext>
    </p:extLst>
  </p:cSld>
  <p:clrMapOvr>
    <a:masterClrMapping/>
  </p:clrMapOvr>
  <mc:AlternateContent xmlns:mc="http://schemas.openxmlformats.org/markup-compatibility/2006">
    <mc:Choice xmlns:p14="http://schemas.microsoft.com/office/powerpoint/2010/main" Requires="p14">
      <p:transition spd="slow" p14:dur="2000" advTm="33878"/>
    </mc:Choice>
    <mc:Fallback>
      <p:transition spd="slow" advTm="33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B0180-1170-4871-9146-0E1EB382BF79}"/>
              </a:ext>
            </a:extLst>
          </p:cNvPr>
          <p:cNvSpPr>
            <a:spLocks noGrp="1"/>
          </p:cNvSpPr>
          <p:nvPr>
            <p:ph type="title"/>
          </p:nvPr>
        </p:nvSpPr>
        <p:spPr/>
        <p:txBody>
          <a:bodyPr/>
          <a:lstStyle/>
          <a:p>
            <a:endParaRPr lang="da-DK"/>
          </a:p>
        </p:txBody>
      </p:sp>
      <p:pic>
        <p:nvPicPr>
          <p:cNvPr id="3" name="Billede 2">
            <a:extLst>
              <a:ext uri="{FF2B5EF4-FFF2-40B4-BE49-F238E27FC236}">
                <a16:creationId xmlns:a16="http://schemas.microsoft.com/office/drawing/2014/main" id="{FB2D2E43-143A-4B6A-8392-15B3E9CE56B4}"/>
              </a:ext>
            </a:extLst>
          </p:cNvPr>
          <p:cNvPicPr>
            <a:picLocks noChangeAspect="1"/>
          </p:cNvPicPr>
          <p:nvPr/>
        </p:nvPicPr>
        <p:blipFill>
          <a:blip r:embed="rId4"/>
          <a:stretch>
            <a:fillRect/>
          </a:stretch>
        </p:blipFill>
        <p:spPr>
          <a:xfrm>
            <a:off x="139817" y="0"/>
            <a:ext cx="9144000" cy="6858000"/>
          </a:xfrm>
          <a:prstGeom prst="rect">
            <a:avLst/>
          </a:prstGeom>
        </p:spPr>
      </p:pic>
      <p:sp>
        <p:nvSpPr>
          <p:cNvPr id="4" name="Tekstfelt 3">
            <a:extLst>
              <a:ext uri="{FF2B5EF4-FFF2-40B4-BE49-F238E27FC236}">
                <a16:creationId xmlns:a16="http://schemas.microsoft.com/office/drawing/2014/main" id="{FDA31AA0-B75C-45D4-B4C4-26CA946996E7}"/>
              </a:ext>
            </a:extLst>
          </p:cNvPr>
          <p:cNvSpPr txBox="1"/>
          <p:nvPr/>
        </p:nvSpPr>
        <p:spPr>
          <a:xfrm>
            <a:off x="8204433" y="1996580"/>
            <a:ext cx="2348272" cy="369332"/>
          </a:xfrm>
          <a:prstGeom prst="rect">
            <a:avLst/>
          </a:prstGeom>
          <a:noFill/>
        </p:spPr>
        <p:txBody>
          <a:bodyPr wrap="none" rtlCol="0">
            <a:spAutoFit/>
          </a:bodyPr>
          <a:lstStyle/>
          <a:p>
            <a:r>
              <a:rPr lang="da-DK" dirty="0"/>
              <a:t>Højeste evidens niveau</a:t>
            </a:r>
          </a:p>
        </p:txBody>
      </p:sp>
      <p:cxnSp>
        <p:nvCxnSpPr>
          <p:cNvPr id="6" name="Lige pilforbindelse 5">
            <a:extLst>
              <a:ext uri="{FF2B5EF4-FFF2-40B4-BE49-F238E27FC236}">
                <a16:creationId xmlns:a16="http://schemas.microsoft.com/office/drawing/2014/main" id="{422FF58B-7D5E-4F20-968C-BED16961E634}"/>
              </a:ext>
            </a:extLst>
          </p:cNvPr>
          <p:cNvCxnSpPr/>
          <p:nvPr/>
        </p:nvCxnSpPr>
        <p:spPr>
          <a:xfrm flipH="1">
            <a:off x="6096000" y="2155971"/>
            <a:ext cx="20497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kstfelt 6">
            <a:extLst>
              <a:ext uri="{FF2B5EF4-FFF2-40B4-BE49-F238E27FC236}">
                <a16:creationId xmlns:a16="http://schemas.microsoft.com/office/drawing/2014/main" id="{95687D1C-5EA9-4415-B6A8-E67397B21AE8}"/>
              </a:ext>
            </a:extLst>
          </p:cNvPr>
          <p:cNvSpPr txBox="1"/>
          <p:nvPr/>
        </p:nvSpPr>
        <p:spPr>
          <a:xfrm>
            <a:off x="8808440" y="5377343"/>
            <a:ext cx="2758512" cy="369332"/>
          </a:xfrm>
          <a:prstGeom prst="rect">
            <a:avLst/>
          </a:prstGeom>
          <a:noFill/>
        </p:spPr>
        <p:txBody>
          <a:bodyPr wrap="none" rtlCol="0">
            <a:spAutoFit/>
          </a:bodyPr>
          <a:lstStyle/>
          <a:p>
            <a:r>
              <a:rPr lang="da-DK" dirty="0"/>
              <a:t>Længst fra patient niveauet</a:t>
            </a:r>
          </a:p>
        </p:txBody>
      </p:sp>
      <p:cxnSp>
        <p:nvCxnSpPr>
          <p:cNvPr id="9" name="Lige pilforbindelse 8">
            <a:extLst>
              <a:ext uri="{FF2B5EF4-FFF2-40B4-BE49-F238E27FC236}">
                <a16:creationId xmlns:a16="http://schemas.microsoft.com/office/drawing/2014/main" id="{69B6B763-94EC-4186-B736-255676E54F1C}"/>
              </a:ext>
            </a:extLst>
          </p:cNvPr>
          <p:cNvCxnSpPr/>
          <p:nvPr/>
        </p:nvCxnSpPr>
        <p:spPr>
          <a:xfrm>
            <a:off x="5914239" y="2290194"/>
            <a:ext cx="3025314" cy="2927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9A7D9A56-39B6-4CC7-AF7B-FFEF7C1F6843}"/>
              </a:ext>
            </a:extLst>
          </p:cNvPr>
          <p:cNvSpPr txBox="1"/>
          <p:nvPr/>
        </p:nvSpPr>
        <p:spPr>
          <a:xfrm>
            <a:off x="8313576" y="3331029"/>
            <a:ext cx="2286844" cy="646331"/>
          </a:xfrm>
          <a:prstGeom prst="rect">
            <a:avLst/>
          </a:prstGeom>
          <a:noFill/>
        </p:spPr>
        <p:txBody>
          <a:bodyPr wrap="none" rtlCol="0">
            <a:spAutoFit/>
          </a:bodyPr>
          <a:lstStyle/>
          <a:p>
            <a:r>
              <a:rPr lang="da-DK" dirty="0"/>
              <a:t>Graden af kausalitet – </a:t>
            </a:r>
          </a:p>
          <a:p>
            <a:r>
              <a:rPr lang="da-DK" dirty="0"/>
              <a:t>årsagssammenhæng</a:t>
            </a:r>
          </a:p>
        </p:txBody>
      </p:sp>
      <p:pic>
        <p:nvPicPr>
          <p:cNvPr id="5" name="Lyd 4">
            <a:hlinkClick r:id="" action="ppaction://media"/>
            <a:extLst>
              <a:ext uri="{FF2B5EF4-FFF2-40B4-BE49-F238E27FC236}">
                <a16:creationId xmlns:a16="http://schemas.microsoft.com/office/drawing/2014/main" id="{55631CC1-A927-4370-BCF1-9F13AF60B7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23352337"/>
      </p:ext>
    </p:extLst>
  </p:cSld>
  <p:clrMapOvr>
    <a:masterClrMapping/>
  </p:clrMapOvr>
  <mc:AlternateContent xmlns:mc="http://schemas.openxmlformats.org/markup-compatibility/2006">
    <mc:Choice xmlns:p14="http://schemas.microsoft.com/office/powerpoint/2010/main" Requires="p14">
      <p:transition spd="slow" p14:dur="2000" advTm="125490"/>
    </mc:Choice>
    <mc:Fallback>
      <p:transition spd="slow" advTm="125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t>Aggregeret</a:t>
            </a:r>
            <a:r>
              <a:rPr lang="en-US" dirty="0"/>
              <a:t> vs </a:t>
            </a:r>
            <a:r>
              <a:rPr lang="en-US" dirty="0" err="1"/>
              <a:t>individuel</a:t>
            </a:r>
            <a:r>
              <a:rPr lang="en-US" dirty="0"/>
              <a:t> </a:t>
            </a:r>
            <a:r>
              <a:rPr lang="en-US" dirty="0" err="1"/>
              <a:t>niveau</a:t>
            </a:r>
            <a:endParaRPr lang="en-US" dirty="0"/>
          </a:p>
        </p:txBody>
      </p:sp>
      <p:sp>
        <p:nvSpPr>
          <p:cNvPr id="3" name="Pladsholder til indhold 2"/>
          <p:cNvSpPr>
            <a:spLocks noGrp="1"/>
          </p:cNvSpPr>
          <p:nvPr>
            <p:ph idx="1"/>
          </p:nvPr>
        </p:nvSpPr>
        <p:spPr/>
        <p:txBody>
          <a:bodyPr/>
          <a:lstStyle/>
          <a:p>
            <a:endParaRPr lang="en-GB"/>
          </a:p>
        </p:txBody>
      </p:sp>
      <p:pic>
        <p:nvPicPr>
          <p:cNvPr id="4" name="Billed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825625"/>
            <a:ext cx="8712968" cy="5184577"/>
          </a:xfrm>
          <a:prstGeom prst="rect">
            <a:avLst/>
          </a:prstGeom>
        </p:spPr>
      </p:pic>
      <p:pic>
        <p:nvPicPr>
          <p:cNvPr id="5" name="Lyd 4">
            <a:hlinkClick r:id="" action="ppaction://media"/>
            <a:extLst>
              <a:ext uri="{FF2B5EF4-FFF2-40B4-BE49-F238E27FC236}">
                <a16:creationId xmlns:a16="http://schemas.microsoft.com/office/drawing/2014/main" id="{2AE050FB-C224-490B-B20A-B3FF93A76E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12766215"/>
      </p:ext>
    </p:extLst>
  </p:cSld>
  <p:clrMapOvr>
    <a:masterClrMapping/>
  </p:clrMapOvr>
  <mc:AlternateContent xmlns:mc="http://schemas.openxmlformats.org/markup-compatibility/2006">
    <mc:Choice xmlns:p14="http://schemas.microsoft.com/office/powerpoint/2010/main" Requires="p14">
      <p:transition spd="slow" p14:dur="2000" advTm="62982"/>
    </mc:Choice>
    <mc:Fallback>
      <p:transition spd="slow" advTm="62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6B652E-C03B-4EEE-B765-CEFB6C752F44}"/>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4F2BF688-7EBD-4216-B7EB-2B249DB18C80}"/>
              </a:ext>
            </a:extLst>
          </p:cNvPr>
          <p:cNvSpPr>
            <a:spLocks noGrp="1"/>
          </p:cNvSpPr>
          <p:nvPr>
            <p:ph idx="1"/>
          </p:nvPr>
        </p:nvSpPr>
        <p:spPr/>
        <p:txBody>
          <a:bodyPr/>
          <a:lstStyle/>
          <a:p>
            <a:r>
              <a:rPr lang="da-DK" dirty="0"/>
              <a:t>Hvad er systematiske </a:t>
            </a:r>
            <a:r>
              <a:rPr lang="da-DK" dirty="0" err="1"/>
              <a:t>reviews</a:t>
            </a:r>
            <a:r>
              <a:rPr lang="da-DK" dirty="0"/>
              <a:t> og </a:t>
            </a:r>
            <a:r>
              <a:rPr lang="da-DK" dirty="0" err="1"/>
              <a:t>meta</a:t>
            </a:r>
            <a:r>
              <a:rPr lang="da-DK" dirty="0"/>
              <a:t>-analyser</a:t>
            </a:r>
          </a:p>
        </p:txBody>
      </p:sp>
      <p:pic>
        <p:nvPicPr>
          <p:cNvPr id="4" name="Lyd 3">
            <a:hlinkClick r:id="" action="ppaction://media"/>
            <a:extLst>
              <a:ext uri="{FF2B5EF4-FFF2-40B4-BE49-F238E27FC236}">
                <a16:creationId xmlns:a16="http://schemas.microsoft.com/office/drawing/2014/main" id="{8552FE71-9FC2-408E-BFA6-54DCAA0CDF9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58929760"/>
      </p:ext>
    </p:extLst>
  </p:cSld>
  <p:clrMapOvr>
    <a:masterClrMapping/>
  </p:clrMapOvr>
  <mc:AlternateContent xmlns:mc="http://schemas.openxmlformats.org/markup-compatibility/2006">
    <mc:Choice xmlns:p14="http://schemas.microsoft.com/office/powerpoint/2010/main" Requires="p14">
      <p:transition spd="slow" p14:dur="2000" advTm="6388"/>
    </mc:Choice>
    <mc:Fallback>
      <p:transition spd="slow" advTm="6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What is a systematic review?</a:t>
            </a:r>
          </a:p>
        </p:txBody>
      </p:sp>
      <p:sp>
        <p:nvSpPr>
          <p:cNvPr id="3" name="Pladsholder til indhold 2"/>
          <p:cNvSpPr>
            <a:spLocks noGrp="1"/>
          </p:cNvSpPr>
          <p:nvPr>
            <p:ph idx="1"/>
          </p:nvPr>
        </p:nvSpPr>
        <p:spPr/>
        <p:txBody>
          <a:bodyPr>
            <a:normAutofit/>
          </a:bodyPr>
          <a:lstStyle/>
          <a:p>
            <a:r>
              <a:rPr lang="en-GB" dirty="0"/>
              <a:t>A systematic review attempts to collate all </a:t>
            </a:r>
            <a:r>
              <a:rPr lang="en-GB" dirty="0" err="1"/>
              <a:t>emperical</a:t>
            </a:r>
            <a:r>
              <a:rPr lang="en-GB" dirty="0"/>
              <a:t> evidence that fit a pre-specified eligibility criteria in order to answer a specific research question.</a:t>
            </a:r>
          </a:p>
          <a:p>
            <a:r>
              <a:rPr lang="en-GB" dirty="0"/>
              <a:t>It uses explicit, systematic methods that are selected with a view to minimizing bias, thus providing more reliable findings from which conclusions can be drawn and decisions made.</a:t>
            </a:r>
          </a:p>
          <a:p>
            <a:pPr marL="0" indent="0">
              <a:buNone/>
            </a:pPr>
            <a:r>
              <a:rPr lang="en-GB" sz="1400" dirty="0"/>
              <a:t>Antman, 1992</a:t>
            </a:r>
          </a:p>
        </p:txBody>
      </p:sp>
      <p:pic>
        <p:nvPicPr>
          <p:cNvPr id="4" name="Lyd 3">
            <a:hlinkClick r:id="" action="ppaction://media"/>
            <a:extLst>
              <a:ext uri="{FF2B5EF4-FFF2-40B4-BE49-F238E27FC236}">
                <a16:creationId xmlns:a16="http://schemas.microsoft.com/office/drawing/2014/main" id="{7E3AD524-1665-4EDE-A6FE-A08E52B370A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00014400"/>
      </p:ext>
    </p:extLst>
  </p:cSld>
  <p:clrMapOvr>
    <a:masterClrMapping/>
  </p:clrMapOvr>
  <mc:AlternateContent xmlns:mc="http://schemas.openxmlformats.org/markup-compatibility/2006">
    <mc:Choice xmlns:p14="http://schemas.microsoft.com/office/powerpoint/2010/main" Requires="p14">
      <p:transition spd="slow" p14:dur="2000" advTm="55598"/>
    </mc:Choice>
    <mc:Fallback>
      <p:transition spd="slow" advTm="55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Systematic reviews</a:t>
            </a:r>
          </a:p>
        </p:txBody>
      </p:sp>
      <p:sp>
        <p:nvSpPr>
          <p:cNvPr id="3" name="Pladsholder til indhold 2"/>
          <p:cNvSpPr>
            <a:spLocks noGrp="1"/>
          </p:cNvSpPr>
          <p:nvPr>
            <p:ph idx="1"/>
          </p:nvPr>
        </p:nvSpPr>
        <p:spPr/>
        <p:txBody>
          <a:bodyPr>
            <a:normAutofit/>
          </a:bodyPr>
          <a:lstStyle/>
          <a:p>
            <a:pPr marL="0" indent="0">
              <a:buNone/>
            </a:pPr>
            <a:r>
              <a:rPr lang="en-GB" dirty="0"/>
              <a:t>Conventionally, systematic reviews are needed to establish clinical and cost effectiveness of an intervention or drug. </a:t>
            </a:r>
          </a:p>
          <a:p>
            <a:pPr marL="0" indent="0">
              <a:buNone/>
            </a:pPr>
            <a:r>
              <a:rPr lang="en-GB" dirty="0"/>
              <a:t>Increasingly, however, they are required to establish if an intervention or activity is feasible, if it is appropriate (ethically or culturally) or if it relates to evidence of experiences, values, thoughts or beliefs</a:t>
            </a:r>
          </a:p>
          <a:p>
            <a:pPr marL="0" indent="0">
              <a:buNone/>
            </a:pPr>
            <a:r>
              <a:rPr lang="da-DK" sz="1200" dirty="0"/>
              <a:t>Hemingway, 2009, www.whatisseries.co.uk</a:t>
            </a:r>
          </a:p>
        </p:txBody>
      </p:sp>
      <p:pic>
        <p:nvPicPr>
          <p:cNvPr id="4" name="Lyd 3">
            <a:hlinkClick r:id="" action="ppaction://media"/>
            <a:extLst>
              <a:ext uri="{FF2B5EF4-FFF2-40B4-BE49-F238E27FC236}">
                <a16:creationId xmlns:a16="http://schemas.microsoft.com/office/drawing/2014/main" id="{7FE5AF66-4BFB-4C3F-8922-BDAE08CC98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5978162"/>
      </p:ext>
    </p:extLst>
  </p:cSld>
  <p:clrMapOvr>
    <a:masterClrMapping/>
  </p:clrMapOvr>
  <mc:AlternateContent xmlns:mc="http://schemas.openxmlformats.org/markup-compatibility/2006">
    <mc:Choice xmlns:p14="http://schemas.microsoft.com/office/powerpoint/2010/main" Requires="p14">
      <p:transition spd="slow" p14:dur="2000" advTm="34375"/>
    </mc:Choice>
    <mc:Fallback>
      <p:transition spd="slow" advTm="34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Meta-analyse</a:t>
            </a:r>
          </a:p>
        </p:txBody>
      </p:sp>
      <p:sp>
        <p:nvSpPr>
          <p:cNvPr id="3" name="Pladsholder til indhold 2"/>
          <p:cNvSpPr>
            <a:spLocks noGrp="1"/>
          </p:cNvSpPr>
          <p:nvPr>
            <p:ph idx="1"/>
          </p:nvPr>
        </p:nvSpPr>
        <p:spPr/>
        <p:txBody>
          <a:bodyPr>
            <a:normAutofit/>
          </a:bodyPr>
          <a:lstStyle/>
          <a:p>
            <a:r>
              <a:rPr lang="en-GB" dirty="0"/>
              <a:t>Meta-analysis is the use of statistical methods to summarize the results of independent studies.</a:t>
            </a:r>
          </a:p>
          <a:p>
            <a:r>
              <a:rPr lang="en-GB" dirty="0"/>
              <a:t>Meta-analyses can provide more precise estimates of the effect of health care than those derived from individual studies included within a review.</a:t>
            </a:r>
          </a:p>
          <a:p>
            <a:endParaRPr lang="da-DK" dirty="0"/>
          </a:p>
          <a:p>
            <a:pPr marL="0" indent="0">
              <a:buNone/>
            </a:pPr>
            <a:r>
              <a:rPr lang="da-DK" sz="1400" dirty="0" err="1"/>
              <a:t>Cochrane</a:t>
            </a:r>
            <a:r>
              <a:rPr lang="da-DK" sz="1400" dirty="0"/>
              <a:t> </a:t>
            </a:r>
            <a:r>
              <a:rPr lang="da-DK" sz="1400" dirty="0" err="1"/>
              <a:t>handbook</a:t>
            </a:r>
            <a:r>
              <a:rPr lang="da-DK" sz="1400" dirty="0"/>
              <a:t>, 2008, p. 6</a:t>
            </a:r>
          </a:p>
        </p:txBody>
      </p:sp>
      <p:pic>
        <p:nvPicPr>
          <p:cNvPr id="4" name="Lyd 3">
            <a:hlinkClick r:id="" action="ppaction://media"/>
            <a:extLst>
              <a:ext uri="{FF2B5EF4-FFF2-40B4-BE49-F238E27FC236}">
                <a16:creationId xmlns:a16="http://schemas.microsoft.com/office/drawing/2014/main" id="{4B0AC232-F039-4DFB-A53D-EDCE347192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85863657"/>
      </p:ext>
    </p:extLst>
  </p:cSld>
  <p:clrMapOvr>
    <a:masterClrMapping/>
  </p:clrMapOvr>
  <mc:AlternateContent xmlns:mc="http://schemas.openxmlformats.org/markup-compatibility/2006">
    <mc:Choice xmlns:p14="http://schemas.microsoft.com/office/powerpoint/2010/main" Requires="p14">
      <p:transition spd="slow" p14:dur="2000" advTm="25064"/>
    </mc:Choice>
    <mc:Fallback>
      <p:transition spd="slow" advTm="250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7B11E4-AA95-40F3-AEFD-4879B2BAC9E2}"/>
              </a:ext>
            </a:extLst>
          </p:cNvPr>
          <p:cNvSpPr>
            <a:spLocks noGrp="1"/>
          </p:cNvSpPr>
          <p:nvPr>
            <p:ph type="title"/>
          </p:nvPr>
        </p:nvSpPr>
        <p:spPr/>
        <p:txBody>
          <a:bodyPr/>
          <a:lstStyle/>
          <a:p>
            <a:r>
              <a:rPr lang="da-DK" b="1" dirty="0"/>
              <a:t>Resume af litteratur</a:t>
            </a:r>
            <a:endParaRPr lang="da-DK" dirty="0"/>
          </a:p>
        </p:txBody>
      </p:sp>
      <p:sp>
        <p:nvSpPr>
          <p:cNvPr id="3" name="Pladsholder til indhold 2">
            <a:extLst>
              <a:ext uri="{FF2B5EF4-FFF2-40B4-BE49-F238E27FC236}">
                <a16:creationId xmlns:a16="http://schemas.microsoft.com/office/drawing/2014/main" id="{806D5585-F7A5-4BCF-BE55-1142DBB45AF0}"/>
              </a:ext>
            </a:extLst>
          </p:cNvPr>
          <p:cNvSpPr>
            <a:spLocks noGrp="1"/>
          </p:cNvSpPr>
          <p:nvPr>
            <p:ph idx="1"/>
          </p:nvPr>
        </p:nvSpPr>
        <p:spPr/>
        <p:txBody>
          <a:bodyPr/>
          <a:lstStyle/>
          <a:p>
            <a:pPr>
              <a:spcBef>
                <a:spcPct val="0"/>
              </a:spcBef>
              <a:defRPr/>
            </a:pPr>
            <a:r>
              <a:rPr lang="da-DK" b="1" dirty="0"/>
              <a:t>Spørgsmål: Reducerer systematisk perioperativ mundhygiejne forekomsten af dybe sårinfektion efter et thoraxkirurgisk indgreb?</a:t>
            </a:r>
          </a:p>
          <a:p>
            <a:pPr>
              <a:spcBef>
                <a:spcPct val="0"/>
              </a:spcBef>
              <a:defRPr/>
            </a:pPr>
            <a:endParaRPr lang="da-DK" b="1" dirty="0">
              <a:latin typeface="Verdana" pitchFamily="34" charset="0"/>
              <a:cs typeface="Times New Roman" pitchFamily="18" charset="0"/>
            </a:endParaRPr>
          </a:p>
          <a:p>
            <a:pPr>
              <a:defRPr/>
            </a:pPr>
            <a:r>
              <a:rPr lang="da-DK" dirty="0" err="1"/>
              <a:t>Segers</a:t>
            </a:r>
            <a:r>
              <a:rPr lang="da-DK" dirty="0"/>
              <a:t>; 5,1%          1,9 % p = .002 (N= 991)</a:t>
            </a:r>
          </a:p>
          <a:p>
            <a:pPr>
              <a:defRPr/>
            </a:pPr>
            <a:r>
              <a:rPr lang="da-DK" dirty="0"/>
              <a:t>De </a:t>
            </a:r>
            <a:r>
              <a:rPr lang="da-DK" dirty="0" err="1"/>
              <a:t>Riso</a:t>
            </a:r>
            <a:r>
              <a:rPr lang="da-DK" dirty="0"/>
              <a:t>; 3 i interventionsgruppen, 1 i kontrolgruppe  NS (N=353)</a:t>
            </a:r>
          </a:p>
          <a:p>
            <a:pPr>
              <a:defRPr/>
            </a:pPr>
            <a:r>
              <a:rPr lang="da-DK" dirty="0" err="1"/>
              <a:t>Nicolosi</a:t>
            </a:r>
            <a:r>
              <a:rPr lang="da-DK" dirty="0"/>
              <a:t>;  8 </a:t>
            </a:r>
            <a:r>
              <a:rPr lang="da-DK" dirty="0" err="1"/>
              <a:t>interventionsgrp</a:t>
            </a:r>
            <a:r>
              <a:rPr lang="da-DK" dirty="0"/>
              <a:t> og 12 i </a:t>
            </a:r>
            <a:r>
              <a:rPr lang="da-DK" dirty="0" err="1"/>
              <a:t>kontrolgrp</a:t>
            </a:r>
            <a:r>
              <a:rPr lang="da-DK" dirty="0"/>
              <a:t>., p = .057 (N=300)</a:t>
            </a:r>
          </a:p>
          <a:p>
            <a:pPr marL="0" indent="0">
              <a:buNone/>
              <a:defRPr/>
            </a:pPr>
            <a:endParaRPr lang="da-DK" dirty="0"/>
          </a:p>
          <a:p>
            <a:pPr>
              <a:defRPr/>
            </a:pPr>
            <a:r>
              <a:rPr lang="da-DK" dirty="0"/>
              <a:t>Hvad er effekten?</a:t>
            </a:r>
          </a:p>
          <a:p>
            <a:endParaRPr lang="da-DK" dirty="0"/>
          </a:p>
        </p:txBody>
      </p:sp>
      <p:cxnSp>
        <p:nvCxnSpPr>
          <p:cNvPr id="5" name="Lige pilforbindelse 4">
            <a:extLst>
              <a:ext uri="{FF2B5EF4-FFF2-40B4-BE49-F238E27FC236}">
                <a16:creationId xmlns:a16="http://schemas.microsoft.com/office/drawing/2014/main" id="{D3DEC934-5CB8-40A9-9A04-6F68AFDDC257}"/>
              </a:ext>
            </a:extLst>
          </p:cNvPr>
          <p:cNvCxnSpPr/>
          <p:nvPr/>
        </p:nvCxnSpPr>
        <p:spPr>
          <a:xfrm>
            <a:off x="3163078" y="3359020"/>
            <a:ext cx="3638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Lyd 3">
            <a:hlinkClick r:id="" action="ppaction://media"/>
            <a:extLst>
              <a:ext uri="{FF2B5EF4-FFF2-40B4-BE49-F238E27FC236}">
                <a16:creationId xmlns:a16="http://schemas.microsoft.com/office/drawing/2014/main" id="{F67AB9C0-A786-45DF-96A1-BF4EB84A23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14050661"/>
      </p:ext>
    </p:extLst>
  </p:cSld>
  <p:clrMapOvr>
    <a:masterClrMapping/>
  </p:clrMapOvr>
  <mc:AlternateContent xmlns:mc="http://schemas.openxmlformats.org/markup-compatibility/2006">
    <mc:Choice xmlns:p14="http://schemas.microsoft.com/office/powerpoint/2010/main" Requires="p14">
      <p:transition spd="slow" p14:dur="2000" advTm="140630"/>
    </mc:Choice>
    <mc:Fallback>
      <p:transition spd="slow" advTm="140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73ADE7-457A-462C-A4A0-E69990002670}"/>
              </a:ext>
            </a:extLst>
          </p:cNvPr>
          <p:cNvSpPr>
            <a:spLocks noGrp="1"/>
          </p:cNvSpPr>
          <p:nvPr>
            <p:ph type="title"/>
          </p:nvPr>
        </p:nvSpPr>
        <p:spPr/>
        <p:txBody>
          <a:bodyPr/>
          <a:lstStyle/>
          <a:p>
            <a:r>
              <a:rPr lang="da-DK" dirty="0"/>
              <a:t>Meta-analyse</a:t>
            </a:r>
          </a:p>
        </p:txBody>
      </p:sp>
      <p:pic>
        <p:nvPicPr>
          <p:cNvPr id="4" name="Picture 2">
            <a:extLst>
              <a:ext uri="{FF2B5EF4-FFF2-40B4-BE49-F238E27FC236}">
                <a16:creationId xmlns:a16="http://schemas.microsoft.com/office/drawing/2014/main" id="{F2C5A636-A6EB-42A5-8C46-130EAAEED8B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520889" y="1912776"/>
            <a:ext cx="9097347" cy="4338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Lyd 2">
            <a:hlinkClick r:id="" action="ppaction://media"/>
            <a:extLst>
              <a:ext uri="{FF2B5EF4-FFF2-40B4-BE49-F238E27FC236}">
                <a16:creationId xmlns:a16="http://schemas.microsoft.com/office/drawing/2014/main" id="{43132E90-4E3B-4B44-B067-EAA6ADA7F1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34049248"/>
      </p:ext>
    </p:extLst>
  </p:cSld>
  <p:clrMapOvr>
    <a:masterClrMapping/>
  </p:clrMapOvr>
  <mc:AlternateContent xmlns:mc="http://schemas.openxmlformats.org/markup-compatibility/2006">
    <mc:Choice xmlns:p14="http://schemas.microsoft.com/office/powerpoint/2010/main" Requires="p14">
      <p:transition spd="slow" p14:dur="2000" advTm="185026"/>
    </mc:Choice>
    <mc:Fallback>
      <p:transition spd="slow" advTm="185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p:cNvSpPr>
            <a:spLocks noGrp="1"/>
          </p:cNvSpPr>
          <p:nvPr>
            <p:ph type="ctrTitle"/>
          </p:nvPr>
        </p:nvSpPr>
        <p:spPr>
          <a:xfrm>
            <a:off x="674237" y="914400"/>
            <a:ext cx="3657600" cy="2887579"/>
          </a:xfrm>
        </p:spPr>
        <p:txBody>
          <a:bodyPr>
            <a:normAutofit/>
          </a:bodyPr>
          <a:lstStyle/>
          <a:p>
            <a:r>
              <a:rPr lang="da-DK" sz="4800" dirty="0">
                <a:solidFill>
                  <a:srgbClr val="FFFFFF"/>
                </a:solidFill>
              </a:rPr>
              <a:t>Evidensstyrke af forskellige </a:t>
            </a:r>
            <a:r>
              <a:rPr lang="da-DK" sz="4800" dirty="0" err="1">
                <a:solidFill>
                  <a:srgbClr val="FFFFFF"/>
                </a:solidFill>
              </a:rPr>
              <a:t>review</a:t>
            </a:r>
            <a:r>
              <a:rPr lang="da-DK" sz="4800" dirty="0">
                <a:solidFill>
                  <a:srgbClr val="FFFFFF"/>
                </a:solidFill>
              </a:rPr>
              <a:t> typer</a:t>
            </a:r>
          </a:p>
        </p:txBody>
      </p:sp>
      <p:sp>
        <p:nvSpPr>
          <p:cNvPr id="3" name="Undertitel 2"/>
          <p:cNvSpPr>
            <a:spLocks noGrp="1"/>
          </p:cNvSpPr>
          <p:nvPr>
            <p:ph type="subTitle" idx="1"/>
          </p:nvPr>
        </p:nvSpPr>
        <p:spPr>
          <a:xfrm>
            <a:off x="674237" y="4170501"/>
            <a:ext cx="3657600" cy="1525597"/>
          </a:xfrm>
        </p:spPr>
        <p:txBody>
          <a:bodyPr>
            <a:normAutofit/>
          </a:bodyPr>
          <a:lstStyle/>
          <a:p>
            <a:endParaRPr lang="en-GB" sz="2000" dirty="0">
              <a:solidFill>
                <a:srgbClr val="FFFFFF"/>
              </a:solidFill>
            </a:endParaRPr>
          </a:p>
        </p:txBody>
      </p:sp>
      <p:cxnSp>
        <p:nvCxnSpPr>
          <p:cNvPr id="72" name="Straight Connector 71">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049" name="Billede 3" descr="Preben1.jpg"/>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490196" y="492573"/>
            <a:ext cx="5880796" cy="58807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3"/>
          <p:cNvSpPr>
            <a:spLocks noChangeArrowheads="1"/>
          </p:cNvSpPr>
          <p:nvPr/>
        </p:nvSpPr>
        <p:spPr bwMode="auto">
          <a:xfrm>
            <a:off x="1524001"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a-DK" altLang="da-DK"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pic>
        <p:nvPicPr>
          <p:cNvPr id="6" name="Lyd 5">
            <a:hlinkClick r:id="" action="ppaction://media"/>
            <a:extLst>
              <a:ext uri="{FF2B5EF4-FFF2-40B4-BE49-F238E27FC236}">
                <a16:creationId xmlns:a16="http://schemas.microsoft.com/office/drawing/2014/main" id="{D7B97E65-5A6B-4840-B07C-3A1473EB06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14100028"/>
      </p:ext>
    </p:extLst>
  </p:cSld>
  <p:clrMapOvr>
    <a:masterClrMapping/>
  </p:clrMapOvr>
  <mc:AlternateContent xmlns:mc="http://schemas.openxmlformats.org/markup-compatibility/2006">
    <mc:Choice xmlns:p14="http://schemas.microsoft.com/office/powerpoint/2010/main" Requires="p14">
      <p:transition spd="slow" p14:dur="2000" advTm="146969"/>
    </mc:Choice>
    <mc:Fallback>
      <p:transition spd="slow" advTm="146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A3ED6-9B5E-4AC6-98E9-F51916910FED}"/>
              </a:ext>
            </a:extLst>
          </p:cNvPr>
          <p:cNvSpPr>
            <a:spLocks noGrp="1"/>
          </p:cNvSpPr>
          <p:nvPr>
            <p:ph type="title"/>
          </p:nvPr>
        </p:nvSpPr>
        <p:spPr>
          <a:xfrm>
            <a:off x="838200" y="96273"/>
            <a:ext cx="10515600" cy="1325563"/>
          </a:xfrm>
        </p:spPr>
        <p:txBody>
          <a:bodyPr>
            <a:normAutofit/>
          </a:bodyPr>
          <a:lstStyle/>
          <a:p>
            <a:r>
              <a:rPr lang="da-DK" dirty="0"/>
              <a:t>Udvikling i krav til </a:t>
            </a:r>
            <a:r>
              <a:rPr lang="da-DK" dirty="0" err="1"/>
              <a:t>reviews</a:t>
            </a:r>
            <a:endParaRPr lang="da-DK" dirty="0"/>
          </a:p>
        </p:txBody>
      </p:sp>
      <p:graphicFrame>
        <p:nvGraphicFramePr>
          <p:cNvPr id="4" name="Pladsholder til indhold 3">
            <a:extLst>
              <a:ext uri="{FF2B5EF4-FFF2-40B4-BE49-F238E27FC236}">
                <a16:creationId xmlns:a16="http://schemas.microsoft.com/office/drawing/2014/main" id="{9DFBDDC0-0F75-4266-AA19-F6EC238E55A7}"/>
              </a:ext>
            </a:extLst>
          </p:cNvPr>
          <p:cNvGraphicFramePr>
            <a:graphicFrameLocks noGrp="1"/>
          </p:cNvGraphicFramePr>
          <p:nvPr>
            <p:ph idx="1"/>
          </p:nvPr>
        </p:nvGraphicFramePr>
        <p:xfrm>
          <a:off x="2063552" y="1548368"/>
          <a:ext cx="8229600" cy="4550577"/>
        </p:xfrm>
        <a:graphic>
          <a:graphicData uri="http://schemas.openxmlformats.org/drawingml/2006/table">
            <a:tbl>
              <a:tblPr/>
              <a:tblGrid>
                <a:gridCol w="2057400">
                  <a:extLst>
                    <a:ext uri="{9D8B030D-6E8A-4147-A177-3AD203B41FA5}">
                      <a16:colId xmlns:a16="http://schemas.microsoft.com/office/drawing/2014/main" val="1241669074"/>
                    </a:ext>
                  </a:extLst>
                </a:gridCol>
                <a:gridCol w="2057400">
                  <a:extLst>
                    <a:ext uri="{9D8B030D-6E8A-4147-A177-3AD203B41FA5}">
                      <a16:colId xmlns:a16="http://schemas.microsoft.com/office/drawing/2014/main" val="2330351521"/>
                    </a:ext>
                  </a:extLst>
                </a:gridCol>
                <a:gridCol w="2057400">
                  <a:extLst>
                    <a:ext uri="{9D8B030D-6E8A-4147-A177-3AD203B41FA5}">
                      <a16:colId xmlns:a16="http://schemas.microsoft.com/office/drawing/2014/main" val="2804874147"/>
                    </a:ext>
                  </a:extLst>
                </a:gridCol>
                <a:gridCol w="2057400">
                  <a:extLst>
                    <a:ext uri="{9D8B030D-6E8A-4147-A177-3AD203B41FA5}">
                      <a16:colId xmlns:a16="http://schemas.microsoft.com/office/drawing/2014/main" val="1383919091"/>
                    </a:ext>
                  </a:extLst>
                </a:gridCol>
              </a:tblGrid>
              <a:tr h="423712">
                <a:tc>
                  <a:txBody>
                    <a:bodyPr/>
                    <a:lstStyle/>
                    <a:p>
                      <a:pPr algn="l" fontAlgn="t"/>
                      <a:br>
                        <a:rPr lang="da-DK" sz="1200">
                          <a:effectLst/>
                        </a:rPr>
                      </a:b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Traditional Literature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Scoping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Systematic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2720649058"/>
                  </a:ext>
                </a:extLst>
              </a:tr>
              <a:tr h="414885">
                <a:tc>
                  <a:txBody>
                    <a:bodyPr/>
                    <a:lstStyle/>
                    <a:p>
                      <a:pPr algn="l" fontAlgn="t"/>
                      <a:r>
                        <a:rPr lang="da-DK" sz="1200">
                          <a:effectLst/>
                        </a:rPr>
                        <a:t>A priori review protocol</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 (some)</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433161506"/>
                  </a:ext>
                </a:extLst>
              </a:tr>
              <a:tr h="581766">
                <a:tc>
                  <a:txBody>
                    <a:bodyPr/>
                    <a:lstStyle/>
                    <a:p>
                      <a:pPr algn="l" fontAlgn="t"/>
                      <a:r>
                        <a:rPr lang="en-US" sz="1200">
                          <a:effectLst/>
                        </a:rPr>
                        <a:t>PROSPERO registration of the review protocol</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578034687"/>
                  </a:ext>
                </a:extLst>
              </a:tr>
              <a:tr h="748647">
                <a:tc>
                  <a:txBody>
                    <a:bodyPr/>
                    <a:lstStyle/>
                    <a:p>
                      <a:pPr algn="l" fontAlgn="t"/>
                      <a:r>
                        <a:rPr lang="en-US" sz="1200">
                          <a:effectLst/>
                        </a:rPr>
                        <a:t>Explicit, transparent, peer reviewed search strategy</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773914461"/>
                  </a:ext>
                </a:extLst>
              </a:tr>
              <a:tr h="423712">
                <a:tc>
                  <a:txBody>
                    <a:bodyPr/>
                    <a:lstStyle/>
                    <a:p>
                      <a:pPr algn="l" fontAlgn="t"/>
                      <a:r>
                        <a:rPr lang="da-DK" sz="1200">
                          <a:effectLst/>
                        </a:rPr>
                        <a:t>Standardized data extraction forms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397167460"/>
                  </a:ext>
                </a:extLst>
              </a:tr>
              <a:tr h="581766">
                <a:tc>
                  <a:txBody>
                    <a:bodyPr/>
                    <a:lstStyle/>
                    <a:p>
                      <a:pPr algn="l" fontAlgn="t"/>
                      <a:r>
                        <a:rPr lang="en-US" sz="1200" dirty="0">
                          <a:effectLst/>
                        </a:rPr>
                        <a:t>Mandatory Critical Appraisal (</a:t>
                      </a:r>
                      <a:r>
                        <a:rPr lang="en-US" sz="1200" dirty="0" err="1">
                          <a:effectLst/>
                        </a:rPr>
                        <a:t>eg.</a:t>
                      </a:r>
                      <a:r>
                        <a:rPr lang="en-US" sz="1200" dirty="0">
                          <a:effectLst/>
                        </a:rPr>
                        <a:t> Risk of Bias Assessment, Checklist: Critical appraisal of qualitative research)</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717975629"/>
                  </a:ext>
                </a:extLst>
              </a:tr>
              <a:tr h="1082409">
                <a:tc>
                  <a:txBody>
                    <a:bodyPr/>
                    <a:lstStyle/>
                    <a:p>
                      <a:pPr algn="l" fontAlgn="t"/>
                      <a:r>
                        <a:rPr lang="en-US" sz="1200" dirty="0">
                          <a:effectLst/>
                        </a:rPr>
                        <a:t>Synthesis of findings from individual studies and the generation of ‘summary’ findings (quantitative, qualitative)</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438357685"/>
                  </a:ext>
                </a:extLst>
              </a:tr>
            </a:tbl>
          </a:graphicData>
        </a:graphic>
      </p:graphicFrame>
      <p:sp>
        <p:nvSpPr>
          <p:cNvPr id="6" name="Tekstfelt 5">
            <a:extLst>
              <a:ext uri="{FF2B5EF4-FFF2-40B4-BE49-F238E27FC236}">
                <a16:creationId xmlns:a16="http://schemas.microsoft.com/office/drawing/2014/main" id="{B7571F91-9A54-4AD5-A701-810968628AB0}"/>
              </a:ext>
            </a:extLst>
          </p:cNvPr>
          <p:cNvSpPr txBox="1"/>
          <p:nvPr/>
        </p:nvSpPr>
        <p:spPr>
          <a:xfrm>
            <a:off x="662730" y="6384022"/>
            <a:ext cx="11630417" cy="369332"/>
          </a:xfrm>
          <a:prstGeom prst="rect">
            <a:avLst/>
          </a:prstGeom>
          <a:noFill/>
        </p:spPr>
        <p:txBody>
          <a:bodyPr wrap="square" rtlCol="0">
            <a:spAutoFit/>
          </a:bodyPr>
          <a:lstStyle/>
          <a:p>
            <a:r>
              <a:rPr lang="da-DK" dirty="0"/>
              <a:t>Eksempler på protokoller/emner for </a:t>
            </a:r>
            <a:r>
              <a:rPr lang="da-DK" dirty="0" err="1"/>
              <a:t>scoping</a:t>
            </a:r>
            <a:r>
              <a:rPr lang="da-DK" dirty="0"/>
              <a:t> </a:t>
            </a:r>
            <a:r>
              <a:rPr lang="da-DK" dirty="0" err="1"/>
              <a:t>reviews</a:t>
            </a:r>
            <a:r>
              <a:rPr lang="da-DK" dirty="0"/>
              <a:t>/systematiske </a:t>
            </a:r>
            <a:r>
              <a:rPr lang="da-DK" dirty="0" err="1"/>
              <a:t>reviewskan</a:t>
            </a:r>
            <a:r>
              <a:rPr lang="da-DK" dirty="0"/>
              <a:t> ses på  cfkr.dk/publikationer</a:t>
            </a:r>
          </a:p>
        </p:txBody>
      </p:sp>
      <p:pic>
        <p:nvPicPr>
          <p:cNvPr id="3" name="Lyd 2">
            <a:hlinkClick r:id="" action="ppaction://media"/>
            <a:extLst>
              <a:ext uri="{FF2B5EF4-FFF2-40B4-BE49-F238E27FC236}">
                <a16:creationId xmlns:a16="http://schemas.microsoft.com/office/drawing/2014/main" id="{06E1E064-BA70-4188-A675-CF45A1D14F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11860970"/>
      </p:ext>
    </p:extLst>
  </p:cSld>
  <p:clrMapOvr>
    <a:masterClrMapping/>
  </p:clrMapOvr>
  <mc:AlternateContent xmlns:mc="http://schemas.openxmlformats.org/markup-compatibility/2006">
    <mc:Choice xmlns:p14="http://schemas.microsoft.com/office/powerpoint/2010/main" Requires="p14">
      <p:transition spd="slow" p14:dur="2000" advTm="79654"/>
    </mc:Choice>
    <mc:Fallback>
      <p:transition spd="slow" advTm="79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0A739A-A9F9-4DF4-B23C-3258368CFADE}"/>
              </a:ext>
            </a:extLst>
          </p:cNvPr>
          <p:cNvSpPr>
            <a:spLocks noGrp="1"/>
          </p:cNvSpPr>
          <p:nvPr>
            <p:ph type="title"/>
          </p:nvPr>
        </p:nvSpPr>
        <p:spPr/>
        <p:txBody>
          <a:bodyPr/>
          <a:lstStyle/>
          <a:p>
            <a:r>
              <a:rPr lang="da-DK" dirty="0"/>
              <a:t>Faglig beskrivelse og interesse</a:t>
            </a:r>
          </a:p>
        </p:txBody>
      </p:sp>
      <p:sp>
        <p:nvSpPr>
          <p:cNvPr id="3" name="Pladsholder til indhold 2">
            <a:extLst>
              <a:ext uri="{FF2B5EF4-FFF2-40B4-BE49-F238E27FC236}">
                <a16:creationId xmlns:a16="http://schemas.microsoft.com/office/drawing/2014/main" id="{1BD51483-64D5-410E-B0EB-105EC809D0E9}"/>
              </a:ext>
            </a:extLst>
          </p:cNvPr>
          <p:cNvSpPr>
            <a:spLocks noGrp="1"/>
          </p:cNvSpPr>
          <p:nvPr>
            <p:ph idx="1"/>
          </p:nvPr>
        </p:nvSpPr>
        <p:spPr/>
        <p:txBody>
          <a:bodyPr>
            <a:normAutofit fontScale="92500"/>
          </a:bodyPr>
          <a:lstStyle/>
          <a:p>
            <a:r>
              <a:rPr lang="da-DK" dirty="0"/>
              <a:t>Sygeplejerske i 1980</a:t>
            </a:r>
          </a:p>
          <a:p>
            <a:r>
              <a:rPr lang="da-DK" dirty="0"/>
              <a:t>Arbejdet på kirurgisk og medicinske afdelinger og kortvarig på undervisningsinstitution</a:t>
            </a:r>
          </a:p>
          <a:p>
            <a:r>
              <a:rPr lang="da-DK" dirty="0"/>
              <a:t>Påbegyndte forskeruddannelsen i 1994 – stipendie fra Syddansk universitet</a:t>
            </a:r>
          </a:p>
          <a:p>
            <a:r>
              <a:rPr lang="da-DK" dirty="0"/>
              <a:t>Forsvarede i 2000 ph.d.-afhandling med titlen ”Stimulation til øget kostindtagelse – effekten af at medinddrage patienter i egen kostforplejning” </a:t>
            </a:r>
          </a:p>
          <a:p>
            <a:r>
              <a:rPr lang="da-DK" dirty="0"/>
              <a:t>Forsker på Hjertecentret på RH – frem til 2005’Herefter ansat på AU Afdeling for sygeplejevidenskab</a:t>
            </a:r>
          </a:p>
          <a:p>
            <a:r>
              <a:rPr lang="da-DK" dirty="0"/>
              <a:t>Leder af Center for Kliniske Retningslinjer fra 2008.</a:t>
            </a:r>
          </a:p>
          <a:p>
            <a:endParaRPr lang="da-DK" dirty="0"/>
          </a:p>
        </p:txBody>
      </p:sp>
      <p:pic>
        <p:nvPicPr>
          <p:cNvPr id="4" name="Lyd 3">
            <a:hlinkClick r:id="" action="ppaction://media"/>
            <a:extLst>
              <a:ext uri="{FF2B5EF4-FFF2-40B4-BE49-F238E27FC236}">
                <a16:creationId xmlns:a16="http://schemas.microsoft.com/office/drawing/2014/main" id="{6517CE12-5709-4770-8469-441DD34B8F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94719385"/>
      </p:ext>
    </p:extLst>
  </p:cSld>
  <p:clrMapOvr>
    <a:masterClrMapping/>
  </p:clrMapOvr>
  <mc:AlternateContent xmlns:mc="http://schemas.openxmlformats.org/markup-compatibility/2006">
    <mc:Choice xmlns:p14="http://schemas.microsoft.com/office/powerpoint/2010/main" Requires="p14">
      <p:transition spd="slow" p14:dur="2000" advTm="46063"/>
    </mc:Choice>
    <mc:Fallback>
      <p:transition spd="slow" advTm="46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7528" y="260648"/>
            <a:ext cx="8208911" cy="6192688"/>
          </a:xfrm>
          <a:prstGeom prst="rect">
            <a:avLst/>
          </a:prstGeom>
          <a:noFill/>
        </p:spPr>
      </p:pic>
      <p:sp>
        <p:nvSpPr>
          <p:cNvPr id="3" name="Tekstboks 2"/>
          <p:cNvSpPr txBox="1"/>
          <p:nvPr/>
        </p:nvSpPr>
        <p:spPr>
          <a:xfrm>
            <a:off x="2279576" y="5805264"/>
            <a:ext cx="1800200" cy="369332"/>
          </a:xfrm>
          <a:prstGeom prst="rect">
            <a:avLst/>
          </a:prstGeom>
          <a:noFill/>
        </p:spPr>
        <p:txBody>
          <a:bodyPr wrap="square" rtlCol="0">
            <a:spAutoFit/>
          </a:bodyPr>
          <a:lstStyle/>
          <a:p>
            <a:r>
              <a:rPr lang="en-US" dirty="0">
                <a:solidFill>
                  <a:srgbClr val="FF0000"/>
                </a:solidFill>
              </a:rPr>
              <a:t>Effectiveness</a:t>
            </a:r>
          </a:p>
        </p:txBody>
      </p:sp>
      <p:sp>
        <p:nvSpPr>
          <p:cNvPr id="4" name="Tekstboks 3"/>
          <p:cNvSpPr txBox="1"/>
          <p:nvPr/>
        </p:nvSpPr>
        <p:spPr>
          <a:xfrm>
            <a:off x="2855640" y="4725144"/>
            <a:ext cx="1728192" cy="369332"/>
          </a:xfrm>
          <a:prstGeom prst="rect">
            <a:avLst/>
          </a:prstGeom>
          <a:noFill/>
        </p:spPr>
        <p:txBody>
          <a:bodyPr wrap="square" rtlCol="0">
            <a:spAutoFit/>
          </a:bodyPr>
          <a:lstStyle/>
          <a:p>
            <a:r>
              <a:rPr lang="en-US" dirty="0">
                <a:solidFill>
                  <a:srgbClr val="FF0000"/>
                </a:solidFill>
              </a:rPr>
              <a:t>Appropriateness</a:t>
            </a:r>
          </a:p>
        </p:txBody>
      </p:sp>
      <p:sp>
        <p:nvSpPr>
          <p:cNvPr id="5" name="Tekstboks 4"/>
          <p:cNvSpPr txBox="1"/>
          <p:nvPr/>
        </p:nvSpPr>
        <p:spPr>
          <a:xfrm>
            <a:off x="2747628" y="4378863"/>
            <a:ext cx="1836204" cy="369332"/>
          </a:xfrm>
          <a:prstGeom prst="rect">
            <a:avLst/>
          </a:prstGeom>
          <a:noFill/>
        </p:spPr>
        <p:txBody>
          <a:bodyPr wrap="square" rtlCol="0">
            <a:spAutoFit/>
          </a:bodyPr>
          <a:lstStyle/>
          <a:p>
            <a:r>
              <a:rPr lang="en-US" dirty="0">
                <a:solidFill>
                  <a:srgbClr val="FF0000"/>
                </a:solidFill>
              </a:rPr>
              <a:t>Feasibility</a:t>
            </a:r>
          </a:p>
        </p:txBody>
      </p:sp>
      <p:sp>
        <p:nvSpPr>
          <p:cNvPr id="6" name="Tekstboks 5"/>
          <p:cNvSpPr txBox="1"/>
          <p:nvPr/>
        </p:nvSpPr>
        <p:spPr>
          <a:xfrm>
            <a:off x="3179677" y="3976253"/>
            <a:ext cx="1675459" cy="369332"/>
          </a:xfrm>
          <a:prstGeom prst="rect">
            <a:avLst/>
          </a:prstGeom>
          <a:noFill/>
        </p:spPr>
        <p:txBody>
          <a:bodyPr wrap="none" rtlCol="0">
            <a:spAutoFit/>
          </a:bodyPr>
          <a:lstStyle/>
          <a:p>
            <a:r>
              <a:rPr lang="en-US" dirty="0">
                <a:solidFill>
                  <a:srgbClr val="FF0000"/>
                </a:solidFill>
              </a:rPr>
              <a:t>Meaningfulness</a:t>
            </a:r>
          </a:p>
        </p:txBody>
      </p:sp>
      <p:sp>
        <p:nvSpPr>
          <p:cNvPr id="7" name="Tekstfelt 6">
            <a:extLst>
              <a:ext uri="{FF2B5EF4-FFF2-40B4-BE49-F238E27FC236}">
                <a16:creationId xmlns:a16="http://schemas.microsoft.com/office/drawing/2014/main" id="{EC256DFF-26D4-4A4D-AD36-D4AE003D3E93}"/>
              </a:ext>
            </a:extLst>
          </p:cNvPr>
          <p:cNvSpPr txBox="1"/>
          <p:nvPr/>
        </p:nvSpPr>
        <p:spPr>
          <a:xfrm>
            <a:off x="1124125" y="2571646"/>
            <a:ext cx="2306972" cy="369332"/>
          </a:xfrm>
          <a:prstGeom prst="rect">
            <a:avLst/>
          </a:prstGeom>
          <a:noFill/>
        </p:spPr>
        <p:txBody>
          <a:bodyPr wrap="square" rtlCol="0">
            <a:spAutoFit/>
          </a:bodyPr>
          <a:lstStyle/>
          <a:p>
            <a:r>
              <a:rPr lang="da-DK" dirty="0"/>
              <a:t>Aggregeret niveau</a:t>
            </a:r>
          </a:p>
        </p:txBody>
      </p:sp>
      <p:cxnSp>
        <p:nvCxnSpPr>
          <p:cNvPr id="9" name="Lige pilforbindelse 8">
            <a:extLst>
              <a:ext uri="{FF2B5EF4-FFF2-40B4-BE49-F238E27FC236}">
                <a16:creationId xmlns:a16="http://schemas.microsoft.com/office/drawing/2014/main" id="{C16C776F-FE2C-4928-8133-5A4816B85078}"/>
              </a:ext>
            </a:extLst>
          </p:cNvPr>
          <p:cNvCxnSpPr/>
          <p:nvPr/>
        </p:nvCxnSpPr>
        <p:spPr>
          <a:xfrm>
            <a:off x="2340528" y="3204594"/>
            <a:ext cx="619801" cy="1031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99F6F238-CA23-4401-9847-E8EBC1ABB96E}"/>
              </a:ext>
            </a:extLst>
          </p:cNvPr>
          <p:cNvSpPr txBox="1"/>
          <p:nvPr/>
        </p:nvSpPr>
        <p:spPr>
          <a:xfrm>
            <a:off x="7524925" y="2457974"/>
            <a:ext cx="1495281" cy="369332"/>
          </a:xfrm>
          <a:prstGeom prst="rect">
            <a:avLst/>
          </a:prstGeom>
          <a:noFill/>
        </p:spPr>
        <p:txBody>
          <a:bodyPr wrap="none" rtlCol="0">
            <a:spAutoFit/>
          </a:bodyPr>
          <a:lstStyle/>
          <a:p>
            <a:r>
              <a:rPr lang="da-DK" dirty="0"/>
              <a:t>Individ niveau</a:t>
            </a:r>
          </a:p>
        </p:txBody>
      </p:sp>
      <p:cxnSp>
        <p:nvCxnSpPr>
          <p:cNvPr id="12" name="Lige pilforbindelse 11">
            <a:extLst>
              <a:ext uri="{FF2B5EF4-FFF2-40B4-BE49-F238E27FC236}">
                <a16:creationId xmlns:a16="http://schemas.microsoft.com/office/drawing/2014/main" id="{CD4D75AA-EE2C-4BB9-8315-55D9F48EF5A7}"/>
              </a:ext>
            </a:extLst>
          </p:cNvPr>
          <p:cNvCxnSpPr/>
          <p:nvPr/>
        </p:nvCxnSpPr>
        <p:spPr>
          <a:xfrm flipH="1" flipV="1">
            <a:off x="6828639" y="2457974"/>
            <a:ext cx="620785" cy="184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Lige pilforbindelse 13">
            <a:extLst>
              <a:ext uri="{FF2B5EF4-FFF2-40B4-BE49-F238E27FC236}">
                <a16:creationId xmlns:a16="http://schemas.microsoft.com/office/drawing/2014/main" id="{D016A014-F989-42E8-8B92-DB55B0988B89}"/>
              </a:ext>
            </a:extLst>
          </p:cNvPr>
          <p:cNvCxnSpPr/>
          <p:nvPr/>
        </p:nvCxnSpPr>
        <p:spPr>
          <a:xfrm>
            <a:off x="8498048" y="2827306"/>
            <a:ext cx="0" cy="15515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Lyd 7">
            <a:hlinkClick r:id="" action="ppaction://media"/>
            <a:extLst>
              <a:ext uri="{FF2B5EF4-FFF2-40B4-BE49-F238E27FC236}">
                <a16:creationId xmlns:a16="http://schemas.microsoft.com/office/drawing/2014/main" id="{C321501F-039E-4A8B-A1F4-47EC3C9940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83047285"/>
      </p:ext>
    </p:extLst>
  </p:cSld>
  <p:clrMapOvr>
    <a:masterClrMapping/>
  </p:clrMapOvr>
  <mc:AlternateContent xmlns:mc="http://schemas.openxmlformats.org/markup-compatibility/2006">
    <mc:Choice xmlns:p14="http://schemas.microsoft.com/office/powerpoint/2010/main" Requires="p14">
      <p:transition spd="slow" p14:dur="2000" advTm="124724"/>
    </mc:Choice>
    <mc:Fallback>
      <p:transition spd="slow" advTm="124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Content of </a:t>
            </a:r>
            <a:r>
              <a:rPr lang="da-DK" dirty="0" err="1"/>
              <a:t>reviews</a:t>
            </a:r>
            <a:endParaRPr lang="da-DK" dirty="0"/>
          </a:p>
        </p:txBody>
      </p:sp>
      <p:sp>
        <p:nvSpPr>
          <p:cNvPr id="3" name="Pladsholder til indhold 2"/>
          <p:cNvSpPr>
            <a:spLocks noGrp="1"/>
          </p:cNvSpPr>
          <p:nvPr>
            <p:ph idx="1"/>
          </p:nvPr>
        </p:nvSpPr>
        <p:spPr>
          <a:xfrm>
            <a:off x="1703512" y="1340768"/>
            <a:ext cx="8507288" cy="5256584"/>
          </a:xfrm>
        </p:spPr>
        <p:txBody>
          <a:bodyPr>
            <a:normAutofit fontScale="25000" lnSpcReduction="20000"/>
          </a:bodyPr>
          <a:lstStyle/>
          <a:p>
            <a:pPr marL="0" indent="0">
              <a:buNone/>
            </a:pPr>
            <a:r>
              <a:rPr lang="en-GB" sz="7200" b="1" dirty="0">
                <a:latin typeface="Times New Roman" pitchFamily="18" charset="0"/>
                <a:cs typeface="Times New Roman" pitchFamily="18" charset="0"/>
              </a:rPr>
              <a:t>Evidence of ‘feasibility’</a:t>
            </a:r>
            <a:endParaRPr lang="da-DK" sz="7200" dirty="0">
              <a:latin typeface="Times New Roman" pitchFamily="18" charset="0"/>
              <a:cs typeface="Times New Roman" pitchFamily="18" charset="0"/>
            </a:endParaRPr>
          </a:p>
          <a:p>
            <a:pPr marL="0" indent="0">
              <a:buNone/>
            </a:pPr>
            <a:r>
              <a:rPr lang="en-GB" sz="7200" dirty="0">
                <a:latin typeface="Times New Roman" pitchFamily="18" charset="0"/>
                <a:cs typeface="Times New Roman" pitchFamily="18" charset="0"/>
              </a:rPr>
              <a:t>Feasibility is the extent to which an activity is practical and practicable. Clinical        feasibility is about whether or not an activity or intervention is physically, culturally or financially practical or possible within a given context.</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 </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Evidence of ‘appropriateness’</a:t>
            </a:r>
            <a:endParaRPr lang="da-DK" sz="7200" dirty="0">
              <a:latin typeface="Times New Roman" pitchFamily="18" charset="0"/>
              <a:cs typeface="Times New Roman" pitchFamily="18" charset="0"/>
            </a:endParaRPr>
          </a:p>
          <a:p>
            <a:pPr marL="0" indent="0">
              <a:buNone/>
            </a:pPr>
            <a:r>
              <a:rPr lang="en-GB" sz="7200" dirty="0">
                <a:latin typeface="Times New Roman" pitchFamily="18" charset="0"/>
                <a:cs typeface="Times New Roman" pitchFamily="18" charset="0"/>
              </a:rPr>
              <a:t>Appropriateness is the extent to which an intervention or activity fits with or is apt in a situation. Clinical appropriateness is about how an activity or intervention relates to the context in which care is given.</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 </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Evidence of ‘meaningfulness’</a:t>
            </a:r>
            <a:endParaRPr lang="da-DK" sz="7200" dirty="0">
              <a:latin typeface="Times New Roman" pitchFamily="18" charset="0"/>
              <a:cs typeface="Times New Roman" pitchFamily="18" charset="0"/>
            </a:endParaRPr>
          </a:p>
          <a:p>
            <a:pPr marL="0" indent="0">
              <a:buNone/>
            </a:pPr>
            <a:r>
              <a:rPr lang="en-GB" sz="7200" dirty="0">
                <a:latin typeface="Times New Roman" pitchFamily="18" charset="0"/>
                <a:cs typeface="Times New Roman" pitchFamily="18" charset="0"/>
              </a:rPr>
              <a:t>Meaningfulness is the extent to which an intervention or activity is experienced by the patient. Meaningfulness relates to the personal experience, opinions, values, thoughts, beliefs, and interpretations of patients or clients.</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 </a:t>
            </a:r>
            <a:endParaRPr lang="da-DK" sz="7200" dirty="0">
              <a:latin typeface="Times New Roman" pitchFamily="18" charset="0"/>
              <a:cs typeface="Times New Roman" pitchFamily="18" charset="0"/>
            </a:endParaRPr>
          </a:p>
          <a:p>
            <a:pPr marL="0" indent="0">
              <a:buNone/>
            </a:pPr>
            <a:r>
              <a:rPr lang="en-GB" sz="7200" b="1" dirty="0">
                <a:latin typeface="Times New Roman" pitchFamily="18" charset="0"/>
                <a:cs typeface="Times New Roman" pitchFamily="18" charset="0"/>
              </a:rPr>
              <a:t>Evidence of ‘effectiveness’</a:t>
            </a:r>
            <a:endParaRPr lang="da-DK" sz="7200" dirty="0">
              <a:latin typeface="Times New Roman" pitchFamily="18" charset="0"/>
              <a:cs typeface="Times New Roman" pitchFamily="18" charset="0"/>
            </a:endParaRPr>
          </a:p>
          <a:p>
            <a:pPr marL="0" indent="0">
              <a:buNone/>
            </a:pPr>
            <a:r>
              <a:rPr lang="en-GB" sz="7200" dirty="0">
                <a:latin typeface="Times New Roman" pitchFamily="18" charset="0"/>
                <a:cs typeface="Times New Roman" pitchFamily="18" charset="0"/>
              </a:rPr>
              <a:t>Effectiveness is the extent to which an intervention, when used appropriately, achieves the intended effect. Clinical effectiveness is about the relationship between an intervention and clinical or health outcomes.</a:t>
            </a:r>
            <a:endParaRPr lang="da-DK" sz="7200" dirty="0">
              <a:latin typeface="Times New Roman" pitchFamily="18" charset="0"/>
              <a:cs typeface="Times New Roman" pitchFamily="18" charset="0"/>
            </a:endParaRPr>
          </a:p>
          <a:p>
            <a:pPr marL="0" indent="0">
              <a:buNone/>
            </a:pPr>
            <a:endParaRPr lang="da-DK" dirty="0"/>
          </a:p>
          <a:p>
            <a:pPr marL="0" indent="0">
              <a:buNone/>
            </a:pPr>
            <a:r>
              <a:rPr lang="da-DK" dirty="0"/>
              <a:t>JBI manual,</a:t>
            </a:r>
          </a:p>
        </p:txBody>
      </p:sp>
      <p:pic>
        <p:nvPicPr>
          <p:cNvPr id="4" name="Lyd 3">
            <a:hlinkClick r:id="" action="ppaction://media"/>
            <a:extLst>
              <a:ext uri="{FF2B5EF4-FFF2-40B4-BE49-F238E27FC236}">
                <a16:creationId xmlns:a16="http://schemas.microsoft.com/office/drawing/2014/main" id="{3C334AC9-495B-403C-9D0C-8EF195F8E51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72203866"/>
      </p:ext>
    </p:extLst>
  </p:cSld>
  <p:clrMapOvr>
    <a:masterClrMapping/>
  </p:clrMapOvr>
  <mc:AlternateContent xmlns:mc="http://schemas.openxmlformats.org/markup-compatibility/2006">
    <mc:Choice xmlns:p14="http://schemas.microsoft.com/office/powerpoint/2010/main" Requires="p14">
      <p:transition spd="slow" p14:dur="2000" advTm="23662"/>
    </mc:Choice>
    <mc:Fallback>
      <p:transition spd="slow" advTm="23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BC74ED-B14A-43AC-8276-634AD6771466}"/>
              </a:ext>
            </a:extLst>
          </p:cNvPr>
          <p:cNvSpPr>
            <a:spLocks noGrp="1"/>
          </p:cNvSpPr>
          <p:nvPr>
            <p:ph type="title"/>
          </p:nvPr>
        </p:nvSpPr>
        <p:spPr/>
        <p:txBody>
          <a:bodyPr/>
          <a:lstStyle/>
          <a:p>
            <a:r>
              <a:rPr lang="da-DK" dirty="0"/>
              <a:t>Klinisk interesse – gennem årene</a:t>
            </a:r>
          </a:p>
        </p:txBody>
      </p:sp>
      <p:sp>
        <p:nvSpPr>
          <p:cNvPr id="3" name="Pladsholder til indhold 2">
            <a:extLst>
              <a:ext uri="{FF2B5EF4-FFF2-40B4-BE49-F238E27FC236}">
                <a16:creationId xmlns:a16="http://schemas.microsoft.com/office/drawing/2014/main" id="{0BAC441D-8005-48DE-ADC1-1D48B0D2B673}"/>
              </a:ext>
            </a:extLst>
          </p:cNvPr>
          <p:cNvSpPr>
            <a:spLocks noGrp="1"/>
          </p:cNvSpPr>
          <p:nvPr>
            <p:ph idx="1"/>
          </p:nvPr>
        </p:nvSpPr>
        <p:spPr/>
        <p:txBody>
          <a:bodyPr/>
          <a:lstStyle/>
          <a:p>
            <a:r>
              <a:rPr lang="da-DK" dirty="0"/>
              <a:t>Hvad får patienterne ud af at møde en sygeplejerske?</a:t>
            </a:r>
          </a:p>
          <a:p>
            <a:r>
              <a:rPr lang="da-DK" dirty="0"/>
              <a:t>Udmøntet i forskning inden for ernæring, obstipation, rehabilitering, reduktion af smerter under invasive indgreb, mundhygiejne til forebyggelse af luftvejsinfektioner, forekomst af mundproblemer under kemoterapi, implementering af kliniske retningslinjer i praksis, mm.</a:t>
            </a:r>
          </a:p>
          <a:p>
            <a:r>
              <a:rPr lang="da-DK" dirty="0"/>
              <a:t>Hovedsagelig kvantitative forskningsdesigns – har dog også deltaget i kvalitativ forskning</a:t>
            </a:r>
          </a:p>
          <a:p>
            <a:endParaRPr lang="da-DK" dirty="0"/>
          </a:p>
        </p:txBody>
      </p:sp>
      <p:pic>
        <p:nvPicPr>
          <p:cNvPr id="4" name="Lyd 3">
            <a:hlinkClick r:id="" action="ppaction://media"/>
            <a:extLst>
              <a:ext uri="{FF2B5EF4-FFF2-40B4-BE49-F238E27FC236}">
                <a16:creationId xmlns:a16="http://schemas.microsoft.com/office/drawing/2014/main" id="{039E3905-C77C-4CAE-A045-C75AF3A325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35805904"/>
      </p:ext>
    </p:extLst>
  </p:cSld>
  <p:clrMapOvr>
    <a:masterClrMapping/>
  </p:clrMapOvr>
  <mc:AlternateContent xmlns:mc="http://schemas.openxmlformats.org/markup-compatibility/2006">
    <mc:Choice xmlns:p14="http://schemas.microsoft.com/office/powerpoint/2010/main" Requires="p14">
      <p:transition spd="slow" p14:dur="2000" advTm="39483"/>
    </mc:Choice>
    <mc:Fallback>
      <p:transition spd="slow" advTm="39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B1C8E2-F73B-4A22-8C81-F09662D221D6}"/>
              </a:ext>
            </a:extLst>
          </p:cNvPr>
          <p:cNvSpPr>
            <a:spLocks noGrp="1"/>
          </p:cNvSpPr>
          <p:nvPr>
            <p:ph type="title"/>
          </p:nvPr>
        </p:nvSpPr>
        <p:spPr/>
        <p:txBody>
          <a:bodyPr/>
          <a:lstStyle/>
          <a:p>
            <a:r>
              <a:rPr lang="da-DK" dirty="0"/>
              <a:t>Klinisk interesse for udvikling af praksis</a:t>
            </a:r>
          </a:p>
        </p:txBody>
      </p:sp>
      <p:sp>
        <p:nvSpPr>
          <p:cNvPr id="3" name="Pladsholder til indhold 2">
            <a:extLst>
              <a:ext uri="{FF2B5EF4-FFF2-40B4-BE49-F238E27FC236}">
                <a16:creationId xmlns:a16="http://schemas.microsoft.com/office/drawing/2014/main" id="{E60A5F1F-2412-4A02-BD6C-B2F783B70181}"/>
              </a:ext>
            </a:extLst>
          </p:cNvPr>
          <p:cNvSpPr>
            <a:spLocks noGrp="1"/>
          </p:cNvSpPr>
          <p:nvPr>
            <p:ph idx="1"/>
          </p:nvPr>
        </p:nvSpPr>
        <p:spPr/>
        <p:txBody>
          <a:bodyPr/>
          <a:lstStyle/>
          <a:p>
            <a:r>
              <a:rPr lang="da-DK" dirty="0"/>
              <a:t>Knowledge translation</a:t>
            </a:r>
          </a:p>
          <a:p>
            <a:pPr lvl="1"/>
            <a:r>
              <a:rPr lang="en-US" dirty="0"/>
              <a:t>Knowledge translation is a dynamic and iterative process that includes synthesis, dissemination, exchange and ethically-sound application of knowledge to improve the health of citizens, provide more effective health services and products and strengthen the health care system.(1)</a:t>
            </a:r>
          </a:p>
          <a:p>
            <a:pPr lvl="1"/>
            <a:r>
              <a:rPr lang="en-US" dirty="0" err="1"/>
              <a:t>Dvs</a:t>
            </a:r>
            <a:r>
              <a:rPr lang="en-US" dirty="0"/>
              <a:t>, h</a:t>
            </a:r>
            <a:r>
              <a:rPr lang="da-DK" dirty="0" err="1"/>
              <a:t>vordan</a:t>
            </a:r>
            <a:r>
              <a:rPr lang="da-DK" dirty="0"/>
              <a:t> man kan overføre forskningsviden til en klinisk kontekst og hvordan forskningsresultaterne kan omsættes til praktiske handlinger til gavn for patienterne. Eks via systematiske </a:t>
            </a:r>
            <a:r>
              <a:rPr lang="da-DK" dirty="0" err="1"/>
              <a:t>reviews</a:t>
            </a:r>
            <a:r>
              <a:rPr lang="da-DK" dirty="0"/>
              <a:t>, </a:t>
            </a:r>
            <a:r>
              <a:rPr lang="da-DK" dirty="0" err="1"/>
              <a:t>meta</a:t>
            </a:r>
            <a:r>
              <a:rPr lang="da-DK" dirty="0"/>
              <a:t>-analyser og kliniske retningslinjer.</a:t>
            </a:r>
          </a:p>
          <a:p>
            <a:endParaRPr lang="da-DK" dirty="0"/>
          </a:p>
          <a:p>
            <a:r>
              <a:rPr lang="da-DK" sz="1100" dirty="0"/>
              <a:t>(1)  </a:t>
            </a:r>
            <a:r>
              <a:rPr lang="en-US" sz="1100" dirty="0"/>
              <a:t>Government of Canada, Canadian Institutes of Health Research, Knowledge Translation. </a:t>
            </a:r>
            <a:r>
              <a:rPr lang="da-DK" sz="1100" i="1" dirty="0"/>
              <a:t>(2000)</a:t>
            </a:r>
            <a:endParaRPr lang="da-DK" sz="1100" dirty="0"/>
          </a:p>
        </p:txBody>
      </p:sp>
      <p:pic>
        <p:nvPicPr>
          <p:cNvPr id="4" name="Lyd 3">
            <a:hlinkClick r:id="" action="ppaction://media"/>
            <a:extLst>
              <a:ext uri="{FF2B5EF4-FFF2-40B4-BE49-F238E27FC236}">
                <a16:creationId xmlns:a16="http://schemas.microsoft.com/office/drawing/2014/main" id="{A6A4CD09-29D1-4E9E-A9B5-0FCF84824C7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637437226"/>
      </p:ext>
    </p:extLst>
  </p:cSld>
  <p:clrMapOvr>
    <a:masterClrMapping/>
  </p:clrMapOvr>
  <mc:AlternateContent xmlns:mc="http://schemas.openxmlformats.org/markup-compatibility/2006">
    <mc:Choice xmlns:p14="http://schemas.microsoft.com/office/powerpoint/2010/main" Requires="p14">
      <p:transition spd="slow" p14:dur="2000" advTm="67237"/>
    </mc:Choice>
    <mc:Fallback>
      <p:transition spd="slow" advTm="67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3BB88B-0929-48B4-B896-DAEFF27AB23B}"/>
              </a:ext>
            </a:extLst>
          </p:cNvPr>
          <p:cNvSpPr>
            <a:spLocks noGrp="1"/>
          </p:cNvSpPr>
          <p:nvPr>
            <p:ph type="title"/>
          </p:nvPr>
        </p:nvSpPr>
        <p:spPr/>
        <p:txBody>
          <a:bodyPr/>
          <a:lstStyle/>
          <a:p>
            <a:r>
              <a:rPr lang="da-DK" dirty="0"/>
              <a:t>Indhold</a:t>
            </a:r>
          </a:p>
        </p:txBody>
      </p:sp>
      <p:sp>
        <p:nvSpPr>
          <p:cNvPr id="3" name="Pladsholder til indhold 2">
            <a:extLst>
              <a:ext uri="{FF2B5EF4-FFF2-40B4-BE49-F238E27FC236}">
                <a16:creationId xmlns:a16="http://schemas.microsoft.com/office/drawing/2014/main" id="{792998E5-F6E7-41F2-9093-83B34876DF70}"/>
              </a:ext>
            </a:extLst>
          </p:cNvPr>
          <p:cNvSpPr>
            <a:spLocks noGrp="1"/>
          </p:cNvSpPr>
          <p:nvPr>
            <p:ph idx="1"/>
          </p:nvPr>
        </p:nvSpPr>
        <p:spPr/>
        <p:txBody>
          <a:bodyPr/>
          <a:lstStyle/>
          <a:p>
            <a:r>
              <a:rPr lang="da-DK" dirty="0"/>
              <a:t>Hvorfor og hvad er systematiske </a:t>
            </a:r>
            <a:r>
              <a:rPr lang="da-DK" dirty="0" err="1"/>
              <a:t>reviews</a:t>
            </a:r>
            <a:r>
              <a:rPr lang="da-DK" dirty="0"/>
              <a:t>, </a:t>
            </a:r>
            <a:r>
              <a:rPr lang="da-DK" dirty="0" err="1"/>
              <a:t>meta</a:t>
            </a:r>
            <a:r>
              <a:rPr lang="da-DK" dirty="0"/>
              <a:t>-analyser og hvordan udarbejdes disse?</a:t>
            </a:r>
          </a:p>
          <a:p>
            <a:r>
              <a:rPr lang="da-DK" dirty="0"/>
              <a:t>Hvilken viden kan systematiske </a:t>
            </a:r>
            <a:r>
              <a:rPr lang="da-DK" dirty="0" err="1"/>
              <a:t>reviews</a:t>
            </a:r>
            <a:r>
              <a:rPr lang="da-DK" dirty="0"/>
              <a:t>, </a:t>
            </a:r>
            <a:r>
              <a:rPr lang="da-DK" dirty="0" err="1"/>
              <a:t>meta</a:t>
            </a:r>
            <a:r>
              <a:rPr lang="da-DK" dirty="0"/>
              <a:t>-analyser bidrage med til praksis?</a:t>
            </a:r>
          </a:p>
          <a:p>
            <a:r>
              <a:rPr lang="da-DK" dirty="0"/>
              <a:t>Hvilken faldgruber kan der være ved fortolkning af konklusioner fra systematiske </a:t>
            </a:r>
            <a:r>
              <a:rPr lang="da-DK" dirty="0" err="1"/>
              <a:t>reviews</a:t>
            </a:r>
            <a:r>
              <a:rPr lang="da-DK" dirty="0"/>
              <a:t>, </a:t>
            </a:r>
            <a:r>
              <a:rPr lang="da-DK" dirty="0" err="1"/>
              <a:t>meta</a:t>
            </a:r>
            <a:r>
              <a:rPr lang="da-DK" dirty="0"/>
              <a:t>-analyser?</a:t>
            </a:r>
          </a:p>
        </p:txBody>
      </p:sp>
      <p:pic>
        <p:nvPicPr>
          <p:cNvPr id="4" name="Lyd 3">
            <a:hlinkClick r:id="" action="ppaction://media"/>
            <a:extLst>
              <a:ext uri="{FF2B5EF4-FFF2-40B4-BE49-F238E27FC236}">
                <a16:creationId xmlns:a16="http://schemas.microsoft.com/office/drawing/2014/main" id="{6198BF12-8B49-4744-B35E-E3F3F923F7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67899196"/>
      </p:ext>
    </p:extLst>
  </p:cSld>
  <p:clrMapOvr>
    <a:masterClrMapping/>
  </p:clrMapOvr>
  <mc:AlternateContent xmlns:mc="http://schemas.openxmlformats.org/markup-compatibility/2006">
    <mc:Choice xmlns:p14="http://schemas.microsoft.com/office/powerpoint/2010/main" Requires="p14">
      <p:transition spd="slow" p14:dur="2000" advTm="31932"/>
    </mc:Choice>
    <mc:Fallback>
      <p:transition spd="slow" advTm="31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44CDA-68AF-4AFC-9BA1-5B80CC1C6CCE}"/>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6DEED889-D85C-4426-BBBF-12DB1B8DDC5A}"/>
              </a:ext>
            </a:extLst>
          </p:cNvPr>
          <p:cNvSpPr>
            <a:spLocks noGrp="1"/>
          </p:cNvSpPr>
          <p:nvPr>
            <p:ph idx="1"/>
          </p:nvPr>
        </p:nvSpPr>
        <p:spPr/>
        <p:txBody>
          <a:bodyPr/>
          <a:lstStyle/>
          <a:p>
            <a:r>
              <a:rPr lang="da-DK" dirty="0"/>
              <a:t>Hvorfor systematiske </a:t>
            </a:r>
            <a:r>
              <a:rPr lang="da-DK" dirty="0" err="1"/>
              <a:t>reviews</a:t>
            </a:r>
            <a:r>
              <a:rPr lang="da-DK" dirty="0"/>
              <a:t> og </a:t>
            </a:r>
            <a:r>
              <a:rPr lang="da-DK" dirty="0" err="1"/>
              <a:t>meta</a:t>
            </a:r>
            <a:r>
              <a:rPr lang="da-DK" dirty="0"/>
              <a:t>-analyser</a:t>
            </a:r>
          </a:p>
        </p:txBody>
      </p:sp>
      <p:pic>
        <p:nvPicPr>
          <p:cNvPr id="4" name="Lyd 3">
            <a:hlinkClick r:id="" action="ppaction://media"/>
            <a:extLst>
              <a:ext uri="{FF2B5EF4-FFF2-40B4-BE49-F238E27FC236}">
                <a16:creationId xmlns:a16="http://schemas.microsoft.com/office/drawing/2014/main" id="{80D23779-B5C8-4DBC-A8D2-472EEBA790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243853134"/>
      </p:ext>
    </p:extLst>
  </p:cSld>
  <p:clrMapOvr>
    <a:masterClrMapping/>
  </p:clrMapOvr>
  <mc:AlternateContent xmlns:mc="http://schemas.openxmlformats.org/markup-compatibility/2006">
    <mc:Choice xmlns:p14="http://schemas.microsoft.com/office/powerpoint/2010/main" Requires="p14">
      <p:transition spd="slow" p14:dur="2000" advTm="5606"/>
    </mc:Choice>
    <mc:Fallback>
      <p:transition spd="slow" advTm="5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14EE35-6BF6-4C84-BE50-D7A0869F1EE7}"/>
              </a:ext>
            </a:extLst>
          </p:cNvPr>
          <p:cNvSpPr>
            <a:spLocks noGrp="1"/>
          </p:cNvSpPr>
          <p:nvPr>
            <p:ph type="title"/>
          </p:nvPr>
        </p:nvSpPr>
        <p:spPr/>
        <p:txBody>
          <a:bodyPr/>
          <a:lstStyle/>
          <a:p>
            <a:r>
              <a:rPr lang="da-DK" dirty="0"/>
              <a:t>Produktion af ny viden er stor</a:t>
            </a:r>
          </a:p>
        </p:txBody>
      </p:sp>
      <p:pic>
        <p:nvPicPr>
          <p:cNvPr id="6" name="Picture 0">
            <a:extLst>
              <a:ext uri="{FF2B5EF4-FFF2-40B4-BE49-F238E27FC236}">
                <a16:creationId xmlns:a16="http://schemas.microsoft.com/office/drawing/2014/main" id="{15739219-AD61-47C8-9647-74998A7774B0}"/>
              </a:ext>
            </a:extLst>
          </p:cNvPr>
          <p:cNvPicPr/>
          <p:nvPr/>
        </p:nvPicPr>
        <p:blipFill>
          <a:blip r:embed="rId4"/>
          <a:stretch>
            <a:fillRect/>
          </a:stretch>
        </p:blipFill>
        <p:spPr>
          <a:xfrm>
            <a:off x="2248088" y="1430788"/>
            <a:ext cx="7348918" cy="4365755"/>
          </a:xfrm>
          <a:prstGeom prst="rect">
            <a:avLst/>
          </a:prstGeom>
        </p:spPr>
      </p:pic>
      <p:sp>
        <p:nvSpPr>
          <p:cNvPr id="7" name="Tekstfelt 6">
            <a:extLst>
              <a:ext uri="{FF2B5EF4-FFF2-40B4-BE49-F238E27FC236}">
                <a16:creationId xmlns:a16="http://schemas.microsoft.com/office/drawing/2014/main" id="{3CFB40BB-623F-41E4-8E3B-55E6CF0478AF}"/>
              </a:ext>
            </a:extLst>
          </p:cNvPr>
          <p:cNvSpPr txBox="1"/>
          <p:nvPr/>
        </p:nvSpPr>
        <p:spPr>
          <a:xfrm>
            <a:off x="729842" y="6358855"/>
            <a:ext cx="2470356" cy="369332"/>
          </a:xfrm>
          <a:prstGeom prst="rect">
            <a:avLst/>
          </a:prstGeom>
          <a:noFill/>
        </p:spPr>
        <p:txBody>
          <a:bodyPr wrap="none" rtlCol="0">
            <a:spAutoFit/>
          </a:bodyPr>
          <a:lstStyle/>
          <a:p>
            <a:r>
              <a:rPr lang="da-DK" dirty="0"/>
              <a:t>Pedersen, PU et al. 2017</a:t>
            </a:r>
          </a:p>
        </p:txBody>
      </p:sp>
      <p:pic>
        <p:nvPicPr>
          <p:cNvPr id="3" name="Lyd 2">
            <a:hlinkClick r:id="" action="ppaction://media"/>
            <a:extLst>
              <a:ext uri="{FF2B5EF4-FFF2-40B4-BE49-F238E27FC236}">
                <a16:creationId xmlns:a16="http://schemas.microsoft.com/office/drawing/2014/main" id="{23EF3BC7-501E-48DD-8F84-253218CC06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516147006"/>
      </p:ext>
    </p:extLst>
  </p:cSld>
  <p:clrMapOvr>
    <a:masterClrMapping/>
  </p:clrMapOvr>
  <mc:AlternateContent xmlns:mc="http://schemas.openxmlformats.org/markup-compatibility/2006">
    <mc:Choice xmlns:p14="http://schemas.microsoft.com/office/powerpoint/2010/main" Requires="p14">
      <p:transition spd="slow" p14:dur="2000" advTm="82372"/>
    </mc:Choice>
    <mc:Fallback>
      <p:transition spd="slow" advTm="82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B90EF3-1730-4AA8-A497-0495D6736EFF}"/>
              </a:ext>
            </a:extLst>
          </p:cNvPr>
          <p:cNvSpPr>
            <a:spLocks noGrp="1"/>
          </p:cNvSpPr>
          <p:nvPr>
            <p:ph type="title"/>
          </p:nvPr>
        </p:nvSpPr>
        <p:spPr/>
        <p:txBody>
          <a:bodyPr/>
          <a:lstStyle/>
          <a:p>
            <a:r>
              <a:rPr lang="da-DK" dirty="0"/>
              <a:t>Teknologisk udvikling</a:t>
            </a:r>
          </a:p>
        </p:txBody>
      </p:sp>
      <p:sp>
        <p:nvSpPr>
          <p:cNvPr id="3" name="Pladsholder til indhold 2">
            <a:extLst>
              <a:ext uri="{FF2B5EF4-FFF2-40B4-BE49-F238E27FC236}">
                <a16:creationId xmlns:a16="http://schemas.microsoft.com/office/drawing/2014/main" id="{BCE29BF2-BC7A-47F7-AFC7-28358BA6E86B}"/>
              </a:ext>
            </a:extLst>
          </p:cNvPr>
          <p:cNvSpPr>
            <a:spLocks noGrp="1"/>
          </p:cNvSpPr>
          <p:nvPr>
            <p:ph idx="1"/>
          </p:nvPr>
        </p:nvSpPr>
        <p:spPr/>
        <p:txBody>
          <a:bodyPr/>
          <a:lstStyle/>
          <a:p>
            <a:r>
              <a:rPr lang="da-DK" dirty="0"/>
              <a:t>Frem til ca. 1990’ernes begyndelse var litteratursøgning – håndsøgning i opslagsværker og de tidsskrifter, der var adgang til.</a:t>
            </a:r>
          </a:p>
          <a:p>
            <a:r>
              <a:rPr lang="da-DK" dirty="0"/>
              <a:t>Silverplatter – på forskningsbibliotekerne i 1990’erne</a:t>
            </a:r>
          </a:p>
          <a:p>
            <a:r>
              <a:rPr lang="da-DK" dirty="0"/>
              <a:t>Nu meget større søgemuligheder med it udviklingen</a:t>
            </a:r>
          </a:p>
          <a:p>
            <a:r>
              <a:rPr lang="da-DK" dirty="0"/>
              <a:t>Krav om evidens</a:t>
            </a:r>
          </a:p>
        </p:txBody>
      </p:sp>
      <p:pic>
        <p:nvPicPr>
          <p:cNvPr id="4" name="Lyd 3">
            <a:hlinkClick r:id="" action="ppaction://media"/>
            <a:extLst>
              <a:ext uri="{FF2B5EF4-FFF2-40B4-BE49-F238E27FC236}">
                <a16:creationId xmlns:a16="http://schemas.microsoft.com/office/drawing/2014/main" id="{EC3C85C5-5169-448C-90A2-1948058E3CC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73542756"/>
      </p:ext>
    </p:extLst>
  </p:cSld>
  <p:clrMapOvr>
    <a:masterClrMapping/>
  </p:clrMapOvr>
  <mc:AlternateContent xmlns:mc="http://schemas.openxmlformats.org/markup-compatibility/2006">
    <mc:Choice xmlns:p14="http://schemas.microsoft.com/office/powerpoint/2010/main" Requires="p14">
      <p:transition spd="slow" p14:dur="2000" advTm="92355"/>
    </mc:Choice>
    <mc:Fallback>
      <p:transition spd="slow" advTm="92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en-US" dirty="0" err="1"/>
              <a:t>Etablering</a:t>
            </a:r>
            <a:r>
              <a:rPr lang="en-US" dirty="0"/>
              <a:t> </a:t>
            </a:r>
            <a:r>
              <a:rPr lang="en-US" dirty="0" err="1"/>
              <a:t>af</a:t>
            </a:r>
            <a:r>
              <a:rPr lang="en-US" dirty="0"/>
              <a:t> international </a:t>
            </a:r>
            <a:r>
              <a:rPr lang="en-US" dirty="0" err="1"/>
              <a:t>organisationer</a:t>
            </a:r>
            <a:r>
              <a:rPr lang="en-US" dirty="0"/>
              <a:t> der </a:t>
            </a:r>
            <a:r>
              <a:rPr lang="en-US" dirty="0" err="1"/>
              <a:t>fremmer</a:t>
            </a:r>
            <a:r>
              <a:rPr lang="en-US" dirty="0"/>
              <a:t> </a:t>
            </a:r>
            <a:r>
              <a:rPr lang="en-US" dirty="0" err="1"/>
              <a:t>evidens</a:t>
            </a:r>
            <a:r>
              <a:rPr lang="en-US" dirty="0"/>
              <a:t> </a:t>
            </a:r>
            <a:r>
              <a:rPr lang="en-US" dirty="0" err="1"/>
              <a:t>inden</a:t>
            </a:r>
            <a:r>
              <a:rPr lang="en-US" dirty="0"/>
              <a:t> for </a:t>
            </a:r>
            <a:r>
              <a:rPr lang="en-US" dirty="0" err="1"/>
              <a:t>sundhedsområdet</a:t>
            </a:r>
            <a:endParaRPr lang="en-US" dirty="0"/>
          </a:p>
        </p:txBody>
      </p:sp>
      <p:sp>
        <p:nvSpPr>
          <p:cNvPr id="3" name="Pladsholder til indhold 2"/>
          <p:cNvSpPr>
            <a:spLocks noGrp="1"/>
          </p:cNvSpPr>
          <p:nvPr>
            <p:ph idx="1"/>
          </p:nvPr>
        </p:nvSpPr>
        <p:spPr>
          <a:xfrm>
            <a:off x="838200" y="1824554"/>
            <a:ext cx="8229600" cy="4209331"/>
          </a:xfrm>
        </p:spPr>
        <p:txBody>
          <a:bodyPr/>
          <a:lstStyle/>
          <a:p>
            <a:r>
              <a:rPr lang="en-US" dirty="0"/>
              <a:t>Joanna Briggs Institute, </a:t>
            </a:r>
            <a:r>
              <a:rPr lang="en-US" dirty="0" err="1"/>
              <a:t>fra</a:t>
            </a:r>
            <a:r>
              <a:rPr lang="en-US" dirty="0"/>
              <a:t> 1996</a:t>
            </a:r>
          </a:p>
          <a:p>
            <a:pPr lvl="1"/>
            <a:r>
              <a:rPr lang="en-US" dirty="0"/>
              <a:t>Alle </a:t>
            </a:r>
            <a:r>
              <a:rPr lang="en-US" dirty="0" err="1"/>
              <a:t>sundhedsprofessioner</a:t>
            </a:r>
            <a:endParaRPr lang="en-US" dirty="0"/>
          </a:p>
          <a:p>
            <a:r>
              <a:rPr lang="en-US" dirty="0"/>
              <a:t>Cochrane Collaboration, </a:t>
            </a:r>
            <a:r>
              <a:rPr lang="en-US" dirty="0" err="1"/>
              <a:t>fra</a:t>
            </a:r>
            <a:r>
              <a:rPr lang="en-US" dirty="0"/>
              <a:t> 1993</a:t>
            </a:r>
          </a:p>
          <a:p>
            <a:pPr lvl="1"/>
            <a:r>
              <a:rPr lang="en-US" dirty="0"/>
              <a:t>I </a:t>
            </a:r>
            <a:r>
              <a:rPr lang="en-US" dirty="0" err="1"/>
              <a:t>begyndelsen</a:t>
            </a:r>
            <a:r>
              <a:rPr lang="en-US" dirty="0"/>
              <a:t> </a:t>
            </a:r>
            <a:r>
              <a:rPr lang="en-US" dirty="0" err="1"/>
              <a:t>mest</a:t>
            </a:r>
            <a:r>
              <a:rPr lang="en-US" dirty="0"/>
              <a:t> for </a:t>
            </a:r>
            <a:r>
              <a:rPr lang="en-US" dirty="0" err="1"/>
              <a:t>læger</a:t>
            </a:r>
            <a:endParaRPr lang="en-US" dirty="0"/>
          </a:p>
          <a:p>
            <a:r>
              <a:rPr lang="en-US" dirty="0"/>
              <a:t>Campbell Collaboration, </a:t>
            </a:r>
            <a:r>
              <a:rPr lang="en-US" dirty="0" err="1"/>
              <a:t>fra</a:t>
            </a:r>
            <a:r>
              <a:rPr lang="en-US" dirty="0"/>
              <a:t> 1999</a:t>
            </a:r>
          </a:p>
          <a:p>
            <a:pPr lvl="1"/>
            <a:r>
              <a:rPr lang="en-US" dirty="0" err="1"/>
              <a:t>Socialt</a:t>
            </a:r>
            <a:r>
              <a:rPr lang="en-US" dirty="0"/>
              <a:t> </a:t>
            </a:r>
            <a:r>
              <a:rPr lang="en-US" dirty="0" err="1"/>
              <a:t>arbejde</a:t>
            </a:r>
            <a:endParaRPr lang="en-US" dirty="0"/>
          </a:p>
        </p:txBody>
      </p:sp>
      <p:pic>
        <p:nvPicPr>
          <p:cNvPr id="4" name="Lyd 3">
            <a:hlinkClick r:id="" action="ppaction://media"/>
            <a:extLst>
              <a:ext uri="{FF2B5EF4-FFF2-40B4-BE49-F238E27FC236}">
                <a16:creationId xmlns:a16="http://schemas.microsoft.com/office/drawing/2014/main" id="{8560B332-658E-40A1-A199-215D0F3C72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25056230"/>
      </p:ext>
    </p:extLst>
  </p:cSld>
  <p:clrMapOvr>
    <a:masterClrMapping/>
  </p:clrMapOvr>
  <mc:AlternateContent xmlns:mc="http://schemas.openxmlformats.org/markup-compatibility/2006">
    <mc:Choice xmlns:p14="http://schemas.microsoft.com/office/powerpoint/2010/main" Requires="p14">
      <p:transition spd="slow" p14:dur="2000" advTm="53137"/>
    </mc:Choice>
    <mc:Fallback>
      <p:transition spd="slow" advTm="53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5430</TotalTime>
  <Words>991</Words>
  <Application>Microsoft Office PowerPoint</Application>
  <PresentationFormat>Widescreen</PresentationFormat>
  <Paragraphs>119</Paragraphs>
  <Slides>21</Slides>
  <Notes>0</Notes>
  <HiddenSlides>0</HiddenSlides>
  <MMClips>21</MMClips>
  <ScaleCrop>false</ScaleCrop>
  <HeadingPairs>
    <vt:vector size="6" baseType="variant">
      <vt:variant>
        <vt:lpstr>Benyttede skrifttyper</vt:lpstr>
      </vt:variant>
      <vt:variant>
        <vt:i4>5</vt:i4>
      </vt:variant>
      <vt:variant>
        <vt:lpstr>Tema</vt:lpstr>
      </vt:variant>
      <vt:variant>
        <vt:i4>2</vt:i4>
      </vt:variant>
      <vt:variant>
        <vt:lpstr>Slidetitler</vt:lpstr>
      </vt:variant>
      <vt:variant>
        <vt:i4>21</vt:i4>
      </vt:variant>
    </vt:vector>
  </HeadingPairs>
  <TitlesOfParts>
    <vt:vector size="28" baseType="lpstr">
      <vt:lpstr>Arial</vt:lpstr>
      <vt:lpstr>Calibri</vt:lpstr>
      <vt:lpstr>Calibri Light</vt:lpstr>
      <vt:lpstr>Times New Roman</vt:lpstr>
      <vt:lpstr>Verdana</vt:lpstr>
      <vt:lpstr>Office-tema</vt:lpstr>
      <vt:lpstr>Kontortema</vt:lpstr>
      <vt:lpstr>Systematiske reviews/meta-analyser – Guds gave eller noget fanden har skabt? Del 1</vt:lpstr>
      <vt:lpstr>Faglig beskrivelse og interesse</vt:lpstr>
      <vt:lpstr>Klinisk interesse – gennem årene</vt:lpstr>
      <vt:lpstr>Klinisk interesse for udvikling af praksis</vt:lpstr>
      <vt:lpstr>Indhold</vt:lpstr>
      <vt:lpstr>PowerPoint-præsentation</vt:lpstr>
      <vt:lpstr>Produktion af ny viden er stor</vt:lpstr>
      <vt:lpstr>Teknologisk udvikling</vt:lpstr>
      <vt:lpstr>Etablering af international organisationer der fremmer evidens inden for sundhedsområdet</vt:lpstr>
      <vt:lpstr>PowerPoint-præsentation</vt:lpstr>
      <vt:lpstr>Aggregeret vs individuel niveau</vt:lpstr>
      <vt:lpstr>PowerPoint-præsentation</vt:lpstr>
      <vt:lpstr>What is a systematic review?</vt:lpstr>
      <vt:lpstr>Systematic reviews</vt:lpstr>
      <vt:lpstr>Meta-analyse</vt:lpstr>
      <vt:lpstr>Resume af litteratur</vt:lpstr>
      <vt:lpstr>Meta-analyse</vt:lpstr>
      <vt:lpstr>Evidensstyrke af forskellige review typer</vt:lpstr>
      <vt:lpstr>Udvikling i krav til reviews</vt:lpstr>
      <vt:lpstr>PowerPoint-præsentation</vt:lpstr>
      <vt:lpstr>Content of reviews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Preben U. Pedersen</dc:creator>
  <cp:lastModifiedBy>Preben U. Pedersen</cp:lastModifiedBy>
  <cp:revision>51</cp:revision>
  <cp:lastPrinted>2021-05-26T18:56:45Z</cp:lastPrinted>
  <dcterms:created xsi:type="dcterms:W3CDTF">2021-05-14T17:31:43Z</dcterms:created>
  <dcterms:modified xsi:type="dcterms:W3CDTF">2021-05-26T19:55:25Z</dcterms:modified>
</cp:coreProperties>
</file>