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59" r:id="rId4"/>
    <p:sldId id="275" r:id="rId5"/>
    <p:sldId id="274" r:id="rId6"/>
    <p:sldId id="263" r:id="rId7"/>
    <p:sldId id="258" r:id="rId8"/>
    <p:sldId id="272" r:id="rId9"/>
    <p:sldId id="264" r:id="rId10"/>
    <p:sldId id="260" r:id="rId11"/>
    <p:sldId id="268" r:id="rId12"/>
    <p:sldId id="262" r:id="rId13"/>
    <p:sldId id="273" r:id="rId14"/>
    <p:sldId id="276" r:id="rId15"/>
    <p:sldId id="266" r:id="rId16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emlayou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llemlayou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ema til typografi 1 - Marker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645" autoAdjust="0"/>
  </p:normalViewPr>
  <p:slideViewPr>
    <p:cSldViewPr>
      <p:cViewPr varScale="1">
        <p:scale>
          <a:sx n="55" d="100"/>
          <a:sy n="55" d="100"/>
        </p:scale>
        <p:origin x="160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2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925ED-C892-4733-84DB-9EA30D88CED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E59D0-C1CA-4564-89A0-729E7ACC88F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59D0-C1CA-4564-89A0-729E7ACC88F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59D0-C1CA-4564-89A0-729E7ACC88F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59D0-C1CA-4564-89A0-729E7ACC88F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59D0-C1CA-4564-89A0-729E7ACC88F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59D0-C1CA-4564-89A0-729E7ACC88F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59D0-C1CA-4564-89A0-729E7ACC88F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59D0-C1CA-4564-89A0-729E7ACC88F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59D0-C1CA-4564-89A0-729E7ACC88F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59D0-C1CA-4564-89A0-729E7ACC88F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59D0-C1CA-4564-89A0-729E7ACC88F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59D0-C1CA-4564-89A0-729E7ACC88F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E59D0-C1CA-4564-89A0-729E7ACC88F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9" name="Undertitel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a-DK" smtClean="0"/>
              <a:t>Klik for at redigere undertiteltypografien i masteren</a:t>
            </a:r>
            <a:endParaRPr kumimoji="0" lang="en-US"/>
          </a:p>
        </p:txBody>
      </p:sp>
      <p:sp>
        <p:nvSpPr>
          <p:cNvPr id="28" name="Pladsholder til dato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298C3D5-1DB6-400E-8E50-1F2C027DFF6E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17" name="Pladsholder til sidefod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ktangel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Lige forbindels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Lige forbindels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Lige forbindels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Lige forbindels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Lige forbindels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Lige forbindels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ktangel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Pladsholder til diasnumm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5E0BDC1-BB71-4531-86B7-7850BE5B5B1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C3D5-1DB6-400E-8E50-1F2C027DFF6E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0BDC1-BB71-4531-86B7-7850BE5B5B1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C3D5-1DB6-400E-8E50-1F2C027DFF6E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0BDC1-BB71-4531-86B7-7850BE5B5B1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8" name="Pladsholder til indhold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298C3D5-1DB6-400E-8E50-1F2C027DFF6E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5E0BDC1-BB71-4531-86B7-7850BE5B5B1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298C3D5-1DB6-400E-8E50-1F2C027DFF6E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ktangel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Lige forbindels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Lige forbindels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Lige forbindels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Lige forbindels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Lige forbindels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ktangel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Lige forbindels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5E0BDC1-BB71-4531-86B7-7850BE5B5B1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C3D5-1DB6-400E-8E50-1F2C027DFF6E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0BDC1-BB71-4531-86B7-7850BE5B5B1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ladsholder til indhold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1" name="Pladsholder til indhold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C3D5-1DB6-400E-8E50-1F2C027DFF6E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0BDC1-BB71-4531-86B7-7850BE5B5B1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1" name="Pladsholder til indhold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3" name="Pladsholder til indhold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2" name="Pladsholder til teks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14" name="Pladsholder til teks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6" name="Pladsholder til dato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298C3D5-1DB6-400E-8E50-1F2C027DFF6E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5E0BDC1-BB71-4531-86B7-7850BE5B5B1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C3D5-1DB6-400E-8E50-1F2C027DFF6E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0BDC1-BB71-4531-86B7-7850BE5B5B1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ge forbindels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8" name="Lige forbindels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Lige forbindels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Lige forbindels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Lige forbindels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Pladsholder til indhold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21" name="Pladsholder til dato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298C3D5-1DB6-400E-8E50-1F2C027DFF6E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22" name="Pladsholder til diasnumm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5E0BDC1-BB71-4531-86B7-7850BE5B5B1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3" name="Pladsholder til sidefod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ge forbindels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10" name="Lige forbindels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Lige forbindels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Lige forbindels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Lige forbindels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Pladsholder til dato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298C3D5-1DB6-400E-8E50-1F2C027DFF6E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18" name="Pladsholder til diasnumm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5E0BDC1-BB71-4531-86B7-7850BE5B5B1D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1" name="Pladsholder til sidefod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ge forbindels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Pladsholder til titel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13" name="Pladsholder til teks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14" name="Pladsholder til dato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298C3D5-1DB6-400E-8E50-1F2C027DFF6E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Lige forbindels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Lige forbindels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Lige forbindels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Pladsholder til diasnumm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5E0BDC1-BB71-4531-86B7-7850BE5B5B1D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asys.dk/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https://www.google.com/url?sa=i&amp;url=https://www.infectioncontrolresults.com/the-whos-infection-control-guidelines&amp;psig=AOvVaw1mGcYuv_yNEOyLzWGUXPiv&amp;ust=1619281198306000&amp;source=images&amp;cd=vfe&amp;ved=0CAIQjRxqFwoTCOCouOnilPACFQAAAAAdAAAAABAD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0.jpeg"/><Relationship Id="rId5" Type="http://schemas.openxmlformats.org/officeDocument/2006/relationships/hyperlink" Target="https://www.google.dk/imgres?imgurl=https://www.regionh.dk/jobstart/godt-at-vide-for-jobstart/PublishingImages/Sider/Sundhedsplatformen/SundhedsplatformenKonceptmaj18.png&amp;imgrefurl=https://www.rigshospitalet.dk/jobstart/godt-at-vide-for-jobstart/Sider/Sundhedsplatformen.aspx&amp;docid=CGiWZ9AA_aGyrM&amp;tbnid=UA8C22H9jbO_mM:&amp;vet=1&amp;w=486&amp;h=521&amp;bih=716&amp;biw=1477&amp;ved=0ahUKEwiIstunjtbdAhUNbVAKHXgjA1cQMwhlKCQwJA&amp;iact=c&amp;ictx=1" TargetMode="External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5.png"/><Relationship Id="rId2" Type="http://schemas.microsoft.com/office/2007/relationships/media" Target="../media/media13.m4a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-i-n.net/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gradeworkinggroup.org/" TargetMode="External"/><Relationship Id="rId12" Type="http://schemas.openxmlformats.org/officeDocument/2006/relationships/image" Target="../media/image5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hyperlink" Target="http://www.sign.ac.uk/" TargetMode="External"/><Relationship Id="rId11" Type="http://schemas.openxmlformats.org/officeDocument/2006/relationships/hyperlink" Target="http://www.nhs.uk/" TargetMode="External"/><Relationship Id="rId5" Type="http://schemas.openxmlformats.org/officeDocument/2006/relationships/hyperlink" Target="http://www.nice.org.uk/" TargetMode="External"/><Relationship Id="rId10" Type="http://schemas.openxmlformats.org/officeDocument/2006/relationships/hyperlink" Target="http://www.ahcrq.gov/" TargetMode="External"/><Relationship Id="rId4" Type="http://schemas.openxmlformats.org/officeDocument/2006/relationships/notesSlide" Target="../notesSlides/notesSlide12.xml"/><Relationship Id="rId9" Type="http://schemas.openxmlformats.org/officeDocument/2006/relationships/hyperlink" Target="http://joannabriggs.or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jpeg"/><Relationship Id="rId5" Type="http://schemas.openxmlformats.org/officeDocument/2006/relationships/hyperlink" Target="http://www.dasys.dk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jpeg"/><Relationship Id="rId5" Type="http://schemas.openxmlformats.org/officeDocument/2006/relationships/hyperlink" Target="https://www.google.com/url?sa=i&amp;url=https://www.ebeltoftfjernvarme.dk/fjernvarme/gode-raad/ofte-stillede-spoergsmaal/&amp;psig=AOvVaw31_GwB3aqtA5_erTTi7B86&amp;ust=1619348781178000&amp;source=images&amp;cd=vfe&amp;ved=0CAIQjRxqFwoTCIij9rvelvACFQAAAAAdAAAAABAD" TargetMode="Externa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hyperlink" Target="https://www.google.com/url?sa=i&amp;url=http://www.dagensbyggeri.dk/artikel/67032-ny-forskning-skal-fjerne-pcb-i-indeluften&amp;psig=AOvVaw19X7fCoLs7E15HvP34CCSj&amp;ust=1619439341115000&amp;source=images&amp;cd=vfe&amp;ved=0CAIQjRxqFwoTCIjoou6vmfACFQAAAAAdAAAAABA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9.jpeg"/><Relationship Id="rId5" Type="http://schemas.openxmlformats.org/officeDocument/2006/relationships/hyperlink" Target="https://www.google.com/url?sa=i&amp;url=http://mariaagervig.dk/kontakt/&amp;psig=AOvVaw2DEVPLggmqjSKGloLxq7LF&amp;ust=1619439179217000&amp;source=images&amp;cd=vfe&amp;ved=0CAIQjRxqFwoTCKDv4K6vmfACFQAAAAAdAAAAABAD" TargetMode="Externa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86000" y="1052736"/>
            <a:ext cx="6172200" cy="1096888"/>
          </a:xfrm>
        </p:spPr>
        <p:txBody>
          <a:bodyPr/>
          <a:lstStyle/>
          <a:p>
            <a:r>
              <a:rPr lang="da-DK" dirty="0" smtClean="0">
                <a:solidFill>
                  <a:srgbClr val="002060"/>
                </a:solidFill>
              </a:rPr>
              <a:t>Kliniske Retningslinjer – Hvad, Hvorfor og Hvordan?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2286000" y="5579386"/>
            <a:ext cx="6462464" cy="1161982"/>
          </a:xfrm>
        </p:spPr>
        <p:txBody>
          <a:bodyPr>
            <a:normAutofit lnSpcReduction="10000"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Marianne </a:t>
            </a:r>
            <a:r>
              <a:rPr lang="en-US" sz="1400" dirty="0" err="1" smtClean="0">
                <a:solidFill>
                  <a:srgbClr val="002060"/>
                </a:solidFill>
              </a:rPr>
              <a:t>Wetendorff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Nørgaard</a:t>
            </a:r>
            <a:r>
              <a:rPr lang="en-US" sz="1400" dirty="0" smtClean="0">
                <a:solidFill>
                  <a:srgbClr val="002060"/>
                </a:solidFill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</a:rPr>
              <a:t>Adjunkt</a:t>
            </a:r>
            <a:r>
              <a:rPr lang="en-US" sz="1400" dirty="0" smtClean="0">
                <a:solidFill>
                  <a:srgbClr val="002060"/>
                </a:solidFill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</a:rPr>
              <a:t>Phd</a:t>
            </a:r>
            <a:endParaRPr lang="en-US" sz="1400" dirty="0" smtClean="0">
              <a:solidFill>
                <a:srgbClr val="002060"/>
              </a:solidFill>
            </a:endParaRPr>
          </a:p>
          <a:p>
            <a:r>
              <a:rPr lang="en-US" sz="1400" dirty="0" smtClean="0">
                <a:solidFill>
                  <a:srgbClr val="002060"/>
                </a:solidFill>
              </a:rPr>
              <a:t>Center for </a:t>
            </a:r>
            <a:r>
              <a:rPr lang="en-US" sz="1400" dirty="0" err="1" smtClean="0">
                <a:solidFill>
                  <a:srgbClr val="002060"/>
                </a:solidFill>
              </a:rPr>
              <a:t>kliniske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retningslinjer</a:t>
            </a:r>
            <a:r>
              <a:rPr lang="en-US" sz="1400" dirty="0" smtClean="0">
                <a:solidFill>
                  <a:srgbClr val="002060"/>
                </a:solidFill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</a:rPr>
              <a:t>Klinisk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institut</a:t>
            </a:r>
            <a:endParaRPr lang="en-US" sz="1400" dirty="0" smtClean="0">
              <a:solidFill>
                <a:srgbClr val="002060"/>
              </a:solidFill>
            </a:endParaRPr>
          </a:p>
          <a:p>
            <a:r>
              <a:rPr lang="en-US" sz="1400" dirty="0" err="1" smtClean="0">
                <a:solidFill>
                  <a:srgbClr val="002060"/>
                </a:solidFill>
              </a:rPr>
              <a:t>Sundhedsvidenskabelig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fakultet</a:t>
            </a:r>
            <a:endParaRPr lang="en-US" sz="1400" dirty="0" smtClean="0">
              <a:solidFill>
                <a:srgbClr val="002060"/>
              </a:solidFill>
            </a:endParaRPr>
          </a:p>
          <a:p>
            <a:r>
              <a:rPr lang="en-US" sz="1400" dirty="0" smtClean="0">
                <a:solidFill>
                  <a:srgbClr val="002060"/>
                </a:solidFill>
              </a:rPr>
              <a:t>Aalborg </a:t>
            </a:r>
            <a:r>
              <a:rPr lang="en-US" sz="1400" dirty="0" err="1" smtClean="0">
                <a:solidFill>
                  <a:srgbClr val="002060"/>
                </a:solidFill>
              </a:rPr>
              <a:t>universitet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4" name="Tekstboks 3"/>
          <p:cNvSpPr txBox="1"/>
          <p:nvPr/>
        </p:nvSpPr>
        <p:spPr>
          <a:xfrm>
            <a:off x="2555776" y="3573016"/>
            <a:ext cx="48965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chemeClr val="tx2"/>
              </a:solidFill>
            </a:endParaRPr>
          </a:p>
          <a:p>
            <a:pPr algn="ctr"/>
            <a:endParaRPr lang="en-US" sz="1600" dirty="0" smtClean="0">
              <a:solidFill>
                <a:schemeClr val="tx2"/>
              </a:solidFill>
            </a:endParaRPr>
          </a:p>
          <a:p>
            <a:pPr algn="ctr"/>
            <a:r>
              <a:rPr lang="en-US" dirty="0" smtClean="0"/>
              <a:t>Center for </a:t>
            </a:r>
            <a:r>
              <a:rPr lang="en-US" dirty="0" err="1"/>
              <a:t>K</a:t>
            </a:r>
            <a:r>
              <a:rPr lang="en-US" dirty="0" err="1" smtClean="0"/>
              <a:t>liniske</a:t>
            </a:r>
            <a:r>
              <a:rPr lang="en-US" dirty="0" smtClean="0"/>
              <a:t> </a:t>
            </a:r>
            <a:r>
              <a:rPr lang="en-US" dirty="0" err="1" smtClean="0"/>
              <a:t>Retningslinjer</a:t>
            </a:r>
            <a:endParaRPr lang="en-US" dirty="0" smtClean="0"/>
          </a:p>
        </p:txBody>
      </p:sp>
      <p:pic>
        <p:nvPicPr>
          <p:cNvPr id="5" name="Picture 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-27384"/>
            <a:ext cx="1619672" cy="1224136"/>
          </a:xfrm>
          <a:prstGeom prst="rect">
            <a:avLst/>
          </a:prstGeom>
        </p:spPr>
      </p:pic>
      <p:pic>
        <p:nvPicPr>
          <p:cNvPr id="11266" name="Picture 2" descr="The WHO's Infection Control Guidelines | Infection Control Result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94394" y="2204864"/>
            <a:ext cx="1961782" cy="1566895"/>
          </a:xfrm>
          <a:prstGeom prst="rect">
            <a:avLst/>
          </a:prstGeom>
          <a:noFill/>
        </p:spPr>
      </p:pic>
      <p:pic>
        <p:nvPicPr>
          <p:cNvPr id="7" name="Picture 2" descr="Dansk Sygepleje Selskab">
            <a:hlinkClick r:id="rId8" tooltip="Dansk Sygeplejeselskab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59824" y="5661248"/>
            <a:ext cx="1584176" cy="1123950"/>
          </a:xfrm>
          <a:prstGeom prst="rect">
            <a:avLst/>
          </a:prstGeom>
          <a:noFill/>
        </p:spPr>
      </p:pic>
      <p:pic>
        <p:nvPicPr>
          <p:cNvPr id="8" name="Lyd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64"/>
    </mc:Choice>
    <mc:Fallback xmlns="">
      <p:transition spd="slow" advTm="25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</a:rPr>
              <a:t>Kliniske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retningslinjers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betydning</a:t>
            </a:r>
            <a:r>
              <a:rPr lang="en-US" dirty="0" smtClean="0">
                <a:solidFill>
                  <a:srgbClr val="002060"/>
                </a:solidFill>
              </a:rPr>
              <a:t> for </a:t>
            </a:r>
            <a:r>
              <a:rPr lang="en-US" dirty="0" err="1" smtClean="0">
                <a:solidFill>
                  <a:srgbClr val="002060"/>
                </a:solidFill>
              </a:rPr>
              <a:t>sundhedsfaglig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kvalitet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Forebyggelse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 postoperative </a:t>
            </a:r>
            <a:r>
              <a:rPr lang="en-US" dirty="0" err="1" smtClean="0"/>
              <a:t>infektioner</a:t>
            </a:r>
            <a:r>
              <a:rPr lang="en-US" dirty="0" smtClean="0"/>
              <a:t> </a:t>
            </a:r>
            <a:r>
              <a:rPr lang="en-US" dirty="0" err="1" smtClean="0"/>
              <a:t>ved</a:t>
            </a:r>
            <a:r>
              <a:rPr lang="en-US" dirty="0" smtClean="0"/>
              <a:t> </a:t>
            </a:r>
            <a:r>
              <a:rPr lang="en-US" dirty="0" err="1" smtClean="0"/>
              <a:t>systematisk</a:t>
            </a:r>
            <a:r>
              <a:rPr lang="en-US" dirty="0" smtClean="0"/>
              <a:t> </a:t>
            </a:r>
            <a:r>
              <a:rPr lang="en-US" dirty="0" err="1" smtClean="0"/>
              <a:t>mundhygiejne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forbindelse</a:t>
            </a:r>
            <a:r>
              <a:rPr lang="en-US" dirty="0" smtClean="0"/>
              <a:t> med </a:t>
            </a:r>
            <a:r>
              <a:rPr lang="en-US" dirty="0" err="1" smtClean="0"/>
              <a:t>elektive</a:t>
            </a:r>
            <a:r>
              <a:rPr lang="en-US" dirty="0" smtClean="0"/>
              <a:t> </a:t>
            </a:r>
            <a:r>
              <a:rPr lang="en-US" dirty="0" err="1" smtClean="0"/>
              <a:t>thoraxkirurgiske</a:t>
            </a:r>
            <a:r>
              <a:rPr lang="en-US" dirty="0" smtClean="0"/>
              <a:t> </a:t>
            </a:r>
            <a:r>
              <a:rPr lang="en-US" dirty="0" err="1" smtClean="0"/>
              <a:t>indgreb</a:t>
            </a:r>
            <a:r>
              <a:rPr lang="en-US" dirty="0" smtClean="0"/>
              <a:t> </a:t>
            </a:r>
            <a:r>
              <a:rPr lang="en-US" dirty="0" err="1" smtClean="0"/>
              <a:t>hos</a:t>
            </a:r>
            <a:r>
              <a:rPr lang="en-US" dirty="0" smtClean="0"/>
              <a:t> </a:t>
            </a:r>
            <a:r>
              <a:rPr lang="en-US" dirty="0" err="1" smtClean="0"/>
              <a:t>voksne</a:t>
            </a:r>
            <a:endParaRPr lang="en-US" dirty="0" smtClean="0"/>
          </a:p>
          <a:p>
            <a:pPr lvl="8">
              <a:buNone/>
            </a:pPr>
            <a:r>
              <a:rPr lang="en-US" dirty="0" smtClean="0"/>
              <a:t>Pedersen et al. 2019</a:t>
            </a:r>
          </a:p>
          <a:p>
            <a:pPr lvl="8"/>
            <a:endParaRPr lang="en-US" dirty="0" smtClean="0"/>
          </a:p>
          <a:p>
            <a:r>
              <a:rPr lang="en-US" dirty="0" err="1" smtClean="0"/>
              <a:t>Smertevurdering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 </a:t>
            </a:r>
            <a:r>
              <a:rPr lang="en-US" dirty="0" err="1" smtClean="0"/>
              <a:t>neonatale</a:t>
            </a:r>
            <a:r>
              <a:rPr lang="en-US" dirty="0" smtClean="0"/>
              <a:t> </a:t>
            </a:r>
            <a:r>
              <a:rPr lang="en-US" dirty="0" err="1" smtClean="0"/>
              <a:t>børn</a:t>
            </a:r>
            <a:endParaRPr lang="en-US" dirty="0" smtClean="0"/>
          </a:p>
          <a:p>
            <a:pPr lvl="6">
              <a:buNone/>
            </a:pPr>
            <a:r>
              <a:rPr lang="en-US" dirty="0" smtClean="0"/>
              <a:t>           </a:t>
            </a:r>
            <a:r>
              <a:rPr lang="en-US" dirty="0" err="1" smtClean="0"/>
              <a:t>Stenkjær</a:t>
            </a:r>
            <a:r>
              <a:rPr lang="en-US" dirty="0" smtClean="0"/>
              <a:t> et al. 2019</a:t>
            </a:r>
          </a:p>
          <a:p>
            <a:endParaRPr lang="en-US" dirty="0" smtClean="0"/>
          </a:p>
          <a:p>
            <a:r>
              <a:rPr lang="en-US" dirty="0" err="1" smtClean="0"/>
              <a:t>Håndtering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 COVID-19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Nationale</a:t>
            </a:r>
            <a:r>
              <a:rPr lang="en-US" dirty="0" smtClean="0"/>
              <a:t> </a:t>
            </a:r>
            <a:r>
              <a:rPr lang="en-US" dirty="0" err="1" smtClean="0"/>
              <a:t>infektionshygiejniske</a:t>
            </a:r>
            <a:r>
              <a:rPr lang="en-US" dirty="0" smtClean="0"/>
              <a:t> </a:t>
            </a:r>
            <a:r>
              <a:rPr lang="en-US" dirty="0" err="1" smtClean="0"/>
              <a:t>Retningslinjer</a:t>
            </a:r>
            <a:r>
              <a:rPr lang="en-US" dirty="0" smtClean="0"/>
              <a:t> for </a:t>
            </a:r>
            <a:r>
              <a:rPr lang="en-US" dirty="0" err="1" smtClean="0"/>
              <a:t>det</a:t>
            </a:r>
            <a:r>
              <a:rPr lang="en-US" dirty="0" smtClean="0"/>
              <a:t> </a:t>
            </a:r>
            <a:r>
              <a:rPr lang="en-US" dirty="0" err="1" smtClean="0"/>
              <a:t>præ</a:t>
            </a:r>
            <a:r>
              <a:rPr lang="en-US" dirty="0" smtClean="0"/>
              <a:t>-, per- </a:t>
            </a:r>
            <a:r>
              <a:rPr lang="en-US" dirty="0" err="1" smtClean="0"/>
              <a:t>og</a:t>
            </a:r>
            <a:r>
              <a:rPr lang="en-US" dirty="0" smtClean="0"/>
              <a:t> postoperative </a:t>
            </a:r>
            <a:r>
              <a:rPr lang="en-US" dirty="0" err="1" smtClean="0"/>
              <a:t>område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8"/>
            <a:endParaRPr lang="en-US" dirty="0" smtClean="0"/>
          </a:p>
          <a:p>
            <a:endParaRPr lang="en-US" dirty="0"/>
          </a:p>
        </p:txBody>
      </p:sp>
      <p:pic>
        <p:nvPicPr>
          <p:cNvPr id="8" name="Lyd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010"/>
    </mc:Choice>
    <mc:Fallback xmlns="">
      <p:transition spd="slow" advTm="2280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2060"/>
                </a:solidFill>
              </a:rPr>
              <a:t>Overvejelser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før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udarbejdelse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af</a:t>
            </a:r>
            <a:r>
              <a:rPr lang="en-US" dirty="0" smtClean="0">
                <a:solidFill>
                  <a:srgbClr val="002060"/>
                </a:solidFill>
              </a:rPr>
              <a:t> en </a:t>
            </a:r>
            <a:r>
              <a:rPr lang="en-US" dirty="0" err="1" smtClean="0">
                <a:solidFill>
                  <a:srgbClr val="002060"/>
                </a:solidFill>
              </a:rPr>
              <a:t>klinisk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retningslinje</a:t>
            </a:r>
            <a:r>
              <a:rPr lang="en-US" dirty="0" smtClean="0">
                <a:solidFill>
                  <a:srgbClr val="002060"/>
                </a:solidFill>
              </a:rPr>
              <a:t> – HVORDAN?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>
          <a:xfrm>
            <a:off x="539552" y="1340768"/>
            <a:ext cx="7416824" cy="5517232"/>
          </a:xfrm>
        </p:spPr>
        <p:txBody>
          <a:bodyPr>
            <a:noAutofit/>
          </a:bodyPr>
          <a:lstStyle/>
          <a:p>
            <a:r>
              <a:rPr lang="en-US" dirty="0" err="1" smtClean="0"/>
              <a:t>Skal</a:t>
            </a:r>
            <a:r>
              <a:rPr lang="en-US" dirty="0" smtClean="0"/>
              <a:t> </a:t>
            </a:r>
            <a:r>
              <a:rPr lang="en-US" dirty="0" err="1" smtClean="0"/>
              <a:t>kunne</a:t>
            </a:r>
            <a:r>
              <a:rPr lang="en-US" dirty="0" smtClean="0"/>
              <a:t> </a:t>
            </a:r>
            <a:r>
              <a:rPr lang="en-US" dirty="0" err="1" smtClean="0"/>
              <a:t>løse</a:t>
            </a:r>
            <a:r>
              <a:rPr lang="en-US" dirty="0" smtClean="0"/>
              <a:t> en </a:t>
            </a:r>
            <a:r>
              <a:rPr lang="en-US" dirty="0" err="1" smtClean="0"/>
              <a:t>sundhedsmæssig</a:t>
            </a:r>
            <a:r>
              <a:rPr lang="en-US" dirty="0" smtClean="0"/>
              <a:t> </a:t>
            </a:r>
            <a:r>
              <a:rPr lang="en-US" dirty="0" err="1" smtClean="0"/>
              <a:t>problemstilling</a:t>
            </a:r>
            <a:r>
              <a:rPr lang="en-US" dirty="0" smtClean="0"/>
              <a:t> for </a:t>
            </a:r>
            <a:r>
              <a:rPr lang="en-US" dirty="0" err="1" smtClean="0"/>
              <a:t>patienten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Den </a:t>
            </a:r>
            <a:r>
              <a:rPr lang="en-US" dirty="0" err="1" smtClean="0"/>
              <a:t>skal</a:t>
            </a:r>
            <a:r>
              <a:rPr lang="en-US" dirty="0" smtClean="0"/>
              <a:t> </a:t>
            </a:r>
            <a:r>
              <a:rPr lang="en-US" dirty="0" err="1" smtClean="0"/>
              <a:t>være</a:t>
            </a:r>
            <a:r>
              <a:rPr lang="en-US" dirty="0" smtClean="0"/>
              <a:t> relevant for </a:t>
            </a:r>
            <a:r>
              <a:rPr lang="en-US" dirty="0" err="1" smtClean="0"/>
              <a:t>patienterne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Den </a:t>
            </a:r>
            <a:r>
              <a:rPr lang="en-US" dirty="0" err="1" smtClean="0"/>
              <a:t>skal</a:t>
            </a:r>
            <a:r>
              <a:rPr lang="en-US" dirty="0" smtClean="0"/>
              <a:t> </a:t>
            </a:r>
            <a:r>
              <a:rPr lang="en-US" dirty="0" err="1" smtClean="0"/>
              <a:t>være</a:t>
            </a:r>
            <a:r>
              <a:rPr lang="en-US" dirty="0" smtClean="0"/>
              <a:t> relevant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handleanvisende</a:t>
            </a:r>
            <a:r>
              <a:rPr lang="en-US" dirty="0" smtClean="0"/>
              <a:t> for </a:t>
            </a:r>
            <a:r>
              <a:rPr lang="en-US" dirty="0" err="1" smtClean="0"/>
              <a:t>sundhedsprofessionelle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Arbejdsgruppen</a:t>
            </a:r>
            <a:r>
              <a:rPr lang="en-US" dirty="0" smtClean="0"/>
              <a:t> </a:t>
            </a:r>
            <a:r>
              <a:rPr lang="en-US" dirty="0" err="1" smtClean="0"/>
              <a:t>skal</a:t>
            </a:r>
            <a:r>
              <a:rPr lang="en-US" dirty="0" smtClean="0"/>
              <a:t> have de </a:t>
            </a:r>
            <a:r>
              <a:rPr lang="en-US" dirty="0" err="1" smtClean="0"/>
              <a:t>fornødne</a:t>
            </a:r>
            <a:r>
              <a:rPr lang="en-US" dirty="0" smtClean="0"/>
              <a:t> </a:t>
            </a:r>
            <a:r>
              <a:rPr lang="en-US" dirty="0" err="1" smtClean="0"/>
              <a:t>kompetencer</a:t>
            </a:r>
            <a:r>
              <a:rPr lang="en-US" dirty="0" smtClean="0"/>
              <a:t> </a:t>
            </a:r>
            <a:r>
              <a:rPr lang="en-US" dirty="0" err="1" smtClean="0"/>
              <a:t>til</a:t>
            </a:r>
            <a:r>
              <a:rPr lang="en-US" dirty="0" smtClean="0"/>
              <a:t> at </a:t>
            </a:r>
            <a:r>
              <a:rPr lang="en-US" dirty="0" err="1" smtClean="0"/>
              <a:t>kunne</a:t>
            </a:r>
            <a:r>
              <a:rPr lang="en-US" dirty="0" smtClean="0"/>
              <a:t> </a:t>
            </a:r>
            <a:r>
              <a:rPr lang="en-US" dirty="0" err="1" smtClean="0"/>
              <a:t>udtale</a:t>
            </a:r>
            <a:r>
              <a:rPr lang="en-US" dirty="0" smtClean="0"/>
              <a:t> sig </a:t>
            </a:r>
            <a:r>
              <a:rPr lang="en-US" dirty="0" err="1" smtClean="0"/>
              <a:t>om</a:t>
            </a:r>
            <a:r>
              <a:rPr lang="en-US" dirty="0" smtClean="0"/>
              <a:t> </a:t>
            </a:r>
            <a:r>
              <a:rPr lang="en-US" dirty="0" err="1" smtClean="0"/>
              <a:t>emnet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Emnet</a:t>
            </a:r>
            <a:r>
              <a:rPr lang="en-US" dirty="0" smtClean="0"/>
              <a:t> </a:t>
            </a:r>
            <a:r>
              <a:rPr lang="en-US" dirty="0" err="1" smtClean="0"/>
              <a:t>skal</a:t>
            </a:r>
            <a:r>
              <a:rPr lang="en-US" dirty="0" smtClean="0"/>
              <a:t> have en </a:t>
            </a:r>
            <a:r>
              <a:rPr lang="en-US" dirty="0" err="1" smtClean="0"/>
              <a:t>karakter</a:t>
            </a:r>
            <a:r>
              <a:rPr lang="en-US" dirty="0" smtClean="0"/>
              <a:t>, </a:t>
            </a:r>
            <a:r>
              <a:rPr lang="en-US" dirty="0" err="1" smtClean="0"/>
              <a:t>som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egnet</a:t>
            </a:r>
            <a:r>
              <a:rPr lang="en-US" dirty="0" smtClean="0"/>
              <a:t> </a:t>
            </a:r>
            <a:r>
              <a:rPr lang="en-US" dirty="0" err="1" smtClean="0"/>
              <a:t>til</a:t>
            </a:r>
            <a:r>
              <a:rPr lang="en-US" dirty="0" smtClean="0"/>
              <a:t> at </a:t>
            </a:r>
            <a:r>
              <a:rPr lang="en-US" dirty="0" err="1" smtClean="0"/>
              <a:t>blive</a:t>
            </a:r>
            <a:r>
              <a:rPr lang="en-US" dirty="0" smtClean="0"/>
              <a:t> </a:t>
            </a:r>
            <a:r>
              <a:rPr lang="en-US" dirty="0" err="1" smtClean="0"/>
              <a:t>behandlet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smtClean="0"/>
              <a:t>en </a:t>
            </a:r>
            <a:r>
              <a:rPr lang="en-US" dirty="0" err="1" smtClean="0"/>
              <a:t>klinisk</a:t>
            </a:r>
            <a:r>
              <a:rPr lang="en-US" dirty="0" smtClean="0"/>
              <a:t> </a:t>
            </a:r>
            <a:r>
              <a:rPr lang="en-US" dirty="0" err="1" smtClean="0"/>
              <a:t>retningslinje</a:t>
            </a:r>
            <a:endParaRPr lang="en-US" dirty="0"/>
          </a:p>
        </p:txBody>
      </p:sp>
      <p:pic>
        <p:nvPicPr>
          <p:cNvPr id="6" name="Ly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577"/>
    </mc:Choice>
    <mc:Fallback xmlns="">
      <p:transition spd="slow" advTm="1215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864096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 smtClean="0">
                <a:solidFill>
                  <a:srgbClr val="002060"/>
                </a:solidFill>
              </a:rPr>
              <a:t>Udvikling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af</a:t>
            </a:r>
            <a:r>
              <a:rPr lang="en-US" sz="2800" dirty="0" smtClean="0">
                <a:solidFill>
                  <a:srgbClr val="002060"/>
                </a:solidFill>
              </a:rPr>
              <a:t> en </a:t>
            </a:r>
            <a:r>
              <a:rPr lang="en-US" sz="2800" dirty="0" err="1" smtClean="0">
                <a:solidFill>
                  <a:srgbClr val="002060"/>
                </a:solidFill>
              </a:rPr>
              <a:t>klinisk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retningslinje</a:t>
            </a:r>
            <a:r>
              <a:rPr lang="en-US" sz="2800" dirty="0" smtClean="0">
                <a:solidFill>
                  <a:srgbClr val="002060"/>
                </a:solidFill>
              </a:rPr>
              <a:t> - HVORDAN?</a:t>
            </a:r>
            <a:endParaRPr lang="en-US" sz="2800" dirty="0">
              <a:solidFill>
                <a:srgbClr val="002060"/>
              </a:solidFill>
            </a:endParaRPr>
          </a:p>
        </p:txBody>
      </p:sp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467544" y="1124744"/>
          <a:ext cx="7488832" cy="553733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488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3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221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Udformning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af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fokuseret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spørgsmål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307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Udarbejdelse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af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søgeprotokol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437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Udvælgelse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af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litteratur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på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baggrund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af</a:t>
                      </a:r>
                      <a:r>
                        <a:rPr lang="en-US" sz="2400" dirty="0" smtClean="0"/>
                        <a:t> in- </a:t>
                      </a:r>
                      <a:r>
                        <a:rPr lang="en-US" sz="2400" dirty="0" err="1" smtClean="0"/>
                        <a:t>og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eksklusionerskriterier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0307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Kritisk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vurdering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af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litteratur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0307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Gradering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af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estimater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0307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Udarbejdelse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af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anbefalinger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0307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Implementering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0307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Monitorering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6" name="Billede 5" descr="Relateret billede">
            <a:hlinkClick r:id="rId5"/>
            <a:extLst>
              <a:ext uri="{FF2B5EF4-FFF2-40B4-BE49-F238E27FC236}">
                <a16:creationId xmlns:a16="http://schemas.microsoft.com/office/drawing/2014/main" id="{73BEB569-7D51-40E3-A245-59FF661B7122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7" t="11381" b="43444"/>
          <a:stretch/>
        </p:blipFill>
        <p:spPr bwMode="auto">
          <a:xfrm>
            <a:off x="7812360" y="188640"/>
            <a:ext cx="936104" cy="8194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Ly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672"/>
    </mc:Choice>
    <mc:Fallback xmlns="">
      <p:transition spd="slow" advTm="108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Implementering</a:t>
            </a:r>
            <a:r>
              <a:rPr lang="en-US" sz="3200" dirty="0" smtClean="0">
                <a:solidFill>
                  <a:srgbClr val="002060"/>
                </a:solidFill>
              </a:rPr>
              <a:t> – HVORDAN?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>
          <a:xfrm>
            <a:off x="323528" y="1268760"/>
            <a:ext cx="7601272" cy="5205192"/>
          </a:xfrm>
        </p:spPr>
        <p:txBody>
          <a:bodyPr/>
          <a:lstStyle/>
          <a:p>
            <a:r>
              <a:rPr lang="da-DK" dirty="0" smtClean="0"/>
              <a:t>Omsætning af den landsdækkende kliniske retningslinje til lokale forhold er essentielt.</a:t>
            </a:r>
          </a:p>
          <a:p>
            <a:pPr lvl="8"/>
            <a:r>
              <a:rPr lang="da-DK" dirty="0" smtClean="0"/>
              <a:t>Implementering af evidensbaseret praksis – et innovationsprojekt mellem teori og praksis 2014</a:t>
            </a:r>
          </a:p>
          <a:p>
            <a:pPr lvl="8"/>
            <a:endParaRPr lang="da-DK" dirty="0" smtClean="0"/>
          </a:p>
          <a:p>
            <a:pPr>
              <a:buNone/>
            </a:pPr>
            <a:endParaRPr lang="da-DK" dirty="0" smtClean="0"/>
          </a:p>
          <a:p>
            <a:r>
              <a:rPr lang="da-DK" dirty="0" smtClean="0"/>
              <a:t>Hvilken praksis ønskes indført?</a:t>
            </a:r>
          </a:p>
          <a:p>
            <a:r>
              <a:rPr lang="da-DK" dirty="0" smtClean="0"/>
              <a:t>Hvilke områder i organisationen berøres</a:t>
            </a:r>
          </a:p>
          <a:p>
            <a:r>
              <a:rPr lang="da-DK" dirty="0" smtClean="0"/>
              <a:t>Hvilke områder udenfor organisationen berøres?</a:t>
            </a:r>
          </a:p>
          <a:p>
            <a:r>
              <a:rPr lang="da-DK" dirty="0" smtClean="0"/>
              <a:t>Hvilke personer berøres af ændringen</a:t>
            </a:r>
          </a:p>
          <a:p>
            <a:r>
              <a:rPr lang="da-DK" dirty="0" smtClean="0"/>
              <a:t>Hvilke processer skal understøtte implementeringen?</a:t>
            </a:r>
          </a:p>
          <a:p>
            <a:pPr lvl="8"/>
            <a:r>
              <a:rPr lang="da-DK" dirty="0" err="1" smtClean="0"/>
              <a:t>Damschroeder</a:t>
            </a:r>
            <a:r>
              <a:rPr lang="da-DK" dirty="0" smtClean="0"/>
              <a:t> LJ et al. </a:t>
            </a:r>
            <a:r>
              <a:rPr lang="da-DK" dirty="0" err="1" smtClean="0"/>
              <a:t>Implementation</a:t>
            </a:r>
            <a:r>
              <a:rPr lang="da-DK" dirty="0" smtClean="0"/>
              <a:t> Science 2010</a:t>
            </a:r>
          </a:p>
          <a:p>
            <a:pPr lvl="6">
              <a:buNone/>
            </a:pPr>
            <a:r>
              <a:rPr lang="da-DK" dirty="0" smtClean="0"/>
              <a:t>			</a:t>
            </a:r>
            <a:endParaRPr lang="en-US" dirty="0"/>
          </a:p>
        </p:txBody>
      </p:sp>
      <p:pic>
        <p:nvPicPr>
          <p:cNvPr id="35842" name="Picture 2" descr="https://tse4.explicit.bing.net/th?id=OIP.rG3Xbz78mLJEpFuD4VlmJQHaE9&amp;pid=Api&amp;P=0&amp;w=239&amp;h=16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0"/>
            <a:ext cx="1880939" cy="1524001"/>
          </a:xfrm>
          <a:prstGeom prst="rect">
            <a:avLst/>
          </a:prstGeom>
          <a:noFill/>
        </p:spPr>
      </p:pic>
      <p:sp>
        <p:nvSpPr>
          <p:cNvPr id="5" name="Tekstboks 4"/>
          <p:cNvSpPr txBox="1"/>
          <p:nvPr/>
        </p:nvSpPr>
        <p:spPr>
          <a:xfrm rot="20513998">
            <a:off x="945575" y="2558320"/>
            <a:ext cx="7030154" cy="1415772"/>
          </a:xfrm>
          <a:prstGeom prst="rect">
            <a:avLst/>
          </a:prstGeom>
          <a:solidFill>
            <a:schemeClr val="accent5">
              <a:lumMod val="50000"/>
            </a:schemeClr>
          </a:solidFill>
          <a:ln w="698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285750" lvl="1" indent="95250">
              <a:defRPr/>
            </a:pPr>
            <a:r>
              <a:rPr lang="da-DK" sz="3200" dirty="0" smtClean="0">
                <a:solidFill>
                  <a:srgbClr val="00B0F0"/>
                </a:solidFill>
              </a:rPr>
              <a:t>      Ledelsesforankring</a:t>
            </a:r>
          </a:p>
          <a:p>
            <a:pPr marL="285750" lvl="1" indent="95250">
              <a:defRPr/>
            </a:pPr>
            <a:r>
              <a:rPr lang="da-DK" sz="3200" dirty="0" smtClean="0">
                <a:solidFill>
                  <a:srgbClr val="00B0F0"/>
                </a:solidFill>
              </a:rPr>
              <a:t>    Monitorering af effekten</a:t>
            </a:r>
            <a:endParaRPr lang="da-DK" sz="3200" dirty="0">
              <a:solidFill>
                <a:srgbClr val="00B0F0"/>
              </a:solidFill>
            </a:endParaRPr>
          </a:p>
          <a:p>
            <a:pPr marL="285750" lvl="1" indent="95250">
              <a:buFont typeface="Arial" pitchFamily="34" charset="0"/>
              <a:buChar char="•"/>
              <a:defRPr/>
            </a:pPr>
            <a:endParaRPr lang="da-DK" sz="22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6" name="Lyd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41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403648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Internationale</a:t>
            </a:r>
            <a:r>
              <a:rPr lang="en-US" sz="2800" dirty="0" smtClean="0"/>
              <a:t> centre, </a:t>
            </a:r>
            <a:r>
              <a:rPr lang="en-US" sz="2800" dirty="0" err="1" smtClean="0"/>
              <a:t>der</a:t>
            </a:r>
            <a:r>
              <a:rPr lang="en-US" sz="2800" dirty="0" smtClean="0"/>
              <a:t> spiller en </a:t>
            </a:r>
            <a:r>
              <a:rPr lang="en-US" sz="2800" dirty="0" err="1" smtClean="0"/>
              <a:t>væsentlig</a:t>
            </a:r>
            <a:r>
              <a:rPr lang="en-US" sz="2800" dirty="0" smtClean="0"/>
              <a:t> </a:t>
            </a:r>
            <a:r>
              <a:rPr lang="en-US" sz="2800" dirty="0" err="1" smtClean="0"/>
              <a:t>rolle</a:t>
            </a:r>
            <a:r>
              <a:rPr lang="en-US" sz="2800" dirty="0" smtClean="0"/>
              <a:t> </a:t>
            </a:r>
            <a:r>
              <a:rPr lang="en-US" sz="2800" dirty="0" err="1" smtClean="0"/>
              <a:t>ved</a:t>
            </a:r>
            <a:r>
              <a:rPr lang="en-US" sz="2800" dirty="0" smtClean="0"/>
              <a:t> </a:t>
            </a:r>
            <a:r>
              <a:rPr lang="en-US" sz="2800" dirty="0" err="1" smtClean="0"/>
              <a:t>udarbejdelse</a:t>
            </a:r>
            <a:r>
              <a:rPr lang="en-US" sz="2800" dirty="0" smtClean="0"/>
              <a:t> </a:t>
            </a:r>
            <a:r>
              <a:rPr lang="en-US" sz="2800" dirty="0" err="1" smtClean="0"/>
              <a:t>af</a:t>
            </a:r>
            <a:r>
              <a:rPr lang="en-US" sz="2800" dirty="0" smtClean="0"/>
              <a:t> </a:t>
            </a:r>
            <a:r>
              <a:rPr lang="en-US" sz="2800" dirty="0" err="1" smtClean="0"/>
              <a:t>kliniske</a:t>
            </a:r>
            <a:r>
              <a:rPr lang="en-US" sz="2800" dirty="0" smtClean="0"/>
              <a:t> </a:t>
            </a:r>
            <a:r>
              <a:rPr lang="en-US" sz="2800" dirty="0" err="1" smtClean="0"/>
              <a:t>retningslinjer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5061176"/>
          </a:xfrm>
        </p:spPr>
        <p:txBody>
          <a:bodyPr>
            <a:normAutofit/>
          </a:bodyPr>
          <a:lstStyle/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National Institute for </a:t>
            </a:r>
            <a:r>
              <a:rPr lang="en-US" sz="2000" dirty="0" smtClean="0"/>
              <a:t>Health </a:t>
            </a:r>
            <a:r>
              <a:rPr lang="en-US" sz="2000" dirty="0" smtClean="0"/>
              <a:t>Care and </a:t>
            </a:r>
            <a:r>
              <a:rPr lang="en-US" sz="2000" dirty="0" err="1"/>
              <a:t>E</a:t>
            </a:r>
            <a:r>
              <a:rPr lang="en-US" sz="2000" dirty="0" err="1" smtClean="0"/>
              <a:t>xellence</a:t>
            </a:r>
            <a:r>
              <a:rPr lang="en-US" sz="2000" dirty="0" smtClean="0"/>
              <a:t> </a:t>
            </a:r>
            <a:r>
              <a:rPr lang="en-US" sz="2000" dirty="0" smtClean="0"/>
              <a:t>(NICE) </a:t>
            </a:r>
            <a:r>
              <a:rPr lang="en-US" sz="2000" dirty="0" smtClean="0">
                <a:hlinkClick r:id="rId5"/>
              </a:rPr>
              <a:t>www.nice.org.uk</a:t>
            </a:r>
            <a:endParaRPr lang="en-US" sz="2000" dirty="0" smtClean="0"/>
          </a:p>
          <a:p>
            <a:r>
              <a:rPr lang="en-US" sz="2000" dirty="0" smtClean="0"/>
              <a:t>Scottish Intercollegiate Guidelines Network (SIGN) </a:t>
            </a:r>
            <a:r>
              <a:rPr lang="en-US" sz="2000" dirty="0" smtClean="0">
                <a:hlinkClick r:id="rId6"/>
              </a:rPr>
              <a:t>www.sign.ac.uk</a:t>
            </a:r>
            <a:endParaRPr lang="en-US" sz="2000" dirty="0" smtClean="0"/>
          </a:p>
          <a:p>
            <a:r>
              <a:rPr lang="en-US" sz="2000" dirty="0" smtClean="0"/>
              <a:t>GRADE working group </a:t>
            </a:r>
            <a:r>
              <a:rPr lang="en-US" sz="2000" dirty="0" smtClean="0">
                <a:hlinkClick r:id="rId7"/>
              </a:rPr>
              <a:t>http://gradeworkinggroup.org</a:t>
            </a:r>
            <a:endParaRPr lang="en-US" sz="2000" dirty="0" smtClean="0"/>
          </a:p>
          <a:p>
            <a:r>
              <a:rPr lang="en-US" sz="2000" dirty="0" smtClean="0"/>
              <a:t>Guidelines International Network (GIN) </a:t>
            </a:r>
            <a:r>
              <a:rPr lang="en-US" sz="2000" dirty="0" smtClean="0">
                <a:hlinkClick r:id="rId8"/>
              </a:rPr>
              <a:t>www.g-i-n.net</a:t>
            </a:r>
            <a:endParaRPr lang="en-US" sz="2000" dirty="0" smtClean="0"/>
          </a:p>
          <a:p>
            <a:r>
              <a:rPr lang="en-US" sz="2000" dirty="0" smtClean="0"/>
              <a:t>Joanna Briggs Institute (JBI) </a:t>
            </a:r>
            <a:r>
              <a:rPr lang="en-US" sz="2000" dirty="0" smtClean="0">
                <a:hlinkClick r:id="rId9"/>
              </a:rPr>
              <a:t>http://joannabriggs.org</a:t>
            </a:r>
            <a:endParaRPr lang="en-US" sz="2000" dirty="0" smtClean="0"/>
          </a:p>
          <a:p>
            <a:r>
              <a:rPr lang="en-US" sz="2000" dirty="0" smtClean="0"/>
              <a:t>Agency for Health Care Research and Quality (AHCR) </a:t>
            </a:r>
            <a:r>
              <a:rPr lang="en-US" sz="2000" dirty="0" smtClean="0">
                <a:hlinkClick r:id="rId10"/>
              </a:rPr>
              <a:t>www.ahcrq.gov</a:t>
            </a:r>
            <a:endParaRPr lang="en-US" sz="2000" dirty="0" smtClean="0"/>
          </a:p>
          <a:p>
            <a:r>
              <a:rPr lang="en-US" sz="2000" dirty="0" smtClean="0"/>
              <a:t>National </a:t>
            </a:r>
            <a:r>
              <a:rPr lang="en-US" sz="2000" dirty="0" smtClean="0"/>
              <a:t>Health Service (NHS) </a:t>
            </a:r>
            <a:r>
              <a:rPr lang="en-US" sz="2000" dirty="0" smtClean="0">
                <a:hlinkClick r:id="rId11"/>
              </a:rPr>
              <a:t>www.nhs.uk</a:t>
            </a:r>
            <a:endParaRPr lang="en-US" sz="2000" dirty="0" smtClean="0"/>
          </a:p>
          <a:p>
            <a:endParaRPr lang="en-US" sz="2000" dirty="0"/>
          </a:p>
        </p:txBody>
      </p:sp>
      <p:pic>
        <p:nvPicPr>
          <p:cNvPr id="4" name="Ly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374"/>
    </mc:Choice>
    <mc:Fallback xmlns="">
      <p:transition spd="slow" advTm="90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251520" y="1844824"/>
            <a:ext cx="79928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</a:rPr>
              <a:t>Tak</a:t>
            </a:r>
            <a:r>
              <a:rPr lang="en-US" sz="3600" dirty="0" smtClean="0">
                <a:solidFill>
                  <a:srgbClr val="002060"/>
                </a:solidFill>
              </a:rPr>
              <a:t> for </a:t>
            </a:r>
            <a:r>
              <a:rPr lang="en-US" sz="3600" dirty="0" err="1" smtClean="0">
                <a:solidFill>
                  <a:srgbClr val="002060"/>
                </a:solidFill>
              </a:rPr>
              <a:t>jeres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opmærksomhed</a:t>
            </a:r>
            <a:endParaRPr lang="en-US" sz="3600" dirty="0" smtClean="0">
              <a:solidFill>
                <a:srgbClr val="002060"/>
              </a:solidFill>
            </a:endParaRPr>
          </a:p>
          <a:p>
            <a:pPr algn="ctr"/>
            <a:endParaRPr lang="en-US" sz="3600" dirty="0" smtClean="0">
              <a:solidFill>
                <a:schemeClr val="tx2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mwn@cfkr.info</a:t>
            </a:r>
          </a:p>
          <a:p>
            <a:pPr algn="ctr"/>
            <a:endParaRPr lang="en-US" sz="3600" dirty="0" smtClean="0">
              <a:solidFill>
                <a:schemeClr val="tx2"/>
              </a:solidFill>
            </a:endParaRPr>
          </a:p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Center for </a:t>
            </a:r>
            <a:r>
              <a:rPr lang="en-US" sz="3600" dirty="0" err="1" smtClean="0">
                <a:solidFill>
                  <a:srgbClr val="002060"/>
                </a:solidFill>
              </a:rPr>
              <a:t>Kliniske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Retningslinjer</a:t>
            </a:r>
            <a:endParaRPr lang="en-US" sz="3600" dirty="0" smtClean="0">
              <a:solidFill>
                <a:srgbClr val="002060"/>
              </a:solidFill>
            </a:endParaRPr>
          </a:p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www.cfkr.dk</a:t>
            </a:r>
          </a:p>
          <a:p>
            <a:pPr algn="ctr"/>
            <a:endParaRPr lang="en-US" sz="3600" dirty="0" smtClean="0">
              <a:solidFill>
                <a:schemeClr val="tx2"/>
              </a:solidFill>
            </a:endParaRPr>
          </a:p>
          <a:p>
            <a:pPr algn="ctr"/>
            <a:endParaRPr lang="en-US" sz="3600" dirty="0" smtClean="0">
              <a:solidFill>
                <a:schemeClr val="tx2"/>
              </a:solidFill>
            </a:endParaRPr>
          </a:p>
          <a:p>
            <a:pPr algn="ctr"/>
            <a:endParaRPr lang="en-US" sz="3600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4624"/>
            <a:ext cx="1440160" cy="987938"/>
          </a:xfrm>
          <a:prstGeom prst="rect">
            <a:avLst/>
          </a:prstGeom>
        </p:spPr>
      </p:pic>
      <p:pic>
        <p:nvPicPr>
          <p:cNvPr id="1026" name="Picture 2" descr="Dansk Sygepleje Selskab">
            <a:hlinkClick r:id="rId5" tooltip="Dansk Sygeplejeselskab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-27384"/>
            <a:ext cx="1584176" cy="1123950"/>
          </a:xfrm>
          <a:prstGeom prst="rect">
            <a:avLst/>
          </a:prstGeom>
          <a:noFill/>
        </p:spPr>
      </p:pic>
      <p:pic>
        <p:nvPicPr>
          <p:cNvPr id="2" name="Ly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25"/>
    </mc:Choice>
    <mc:Fallback xmlns="">
      <p:transition spd="slow" advTm="10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</a:rPr>
              <a:t>Spørgsmålet</a:t>
            </a:r>
            <a:r>
              <a:rPr lang="en-US" dirty="0" smtClean="0">
                <a:solidFill>
                  <a:srgbClr val="002060"/>
                </a:solidFill>
              </a:rPr>
              <a:t> HVAD?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931224" cy="498916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Hvad</a:t>
            </a:r>
            <a:r>
              <a:rPr lang="en-US" sz="2800" dirty="0" smtClean="0"/>
              <a:t> </a:t>
            </a:r>
            <a:r>
              <a:rPr lang="en-US" sz="2800" dirty="0" err="1" smtClean="0"/>
              <a:t>er</a:t>
            </a:r>
            <a:r>
              <a:rPr lang="en-US" sz="2800" dirty="0" smtClean="0"/>
              <a:t> -  </a:t>
            </a:r>
            <a:r>
              <a:rPr lang="en-US" sz="2800" dirty="0" err="1" smtClean="0"/>
              <a:t>eller</a:t>
            </a:r>
            <a:r>
              <a:rPr lang="en-US" sz="2800" dirty="0" smtClean="0"/>
              <a:t>  </a:t>
            </a:r>
            <a:r>
              <a:rPr lang="en-US" sz="2800" dirty="0" err="1" smtClean="0"/>
              <a:t>hvad</a:t>
            </a:r>
            <a:r>
              <a:rPr lang="en-US" sz="2800" dirty="0" smtClean="0"/>
              <a:t> </a:t>
            </a:r>
            <a:r>
              <a:rPr lang="en-US" sz="2800" dirty="0" err="1" smtClean="0"/>
              <a:t>indeholder</a:t>
            </a:r>
            <a:r>
              <a:rPr lang="en-US" sz="2800" dirty="0" smtClean="0"/>
              <a:t> en </a:t>
            </a:r>
            <a:r>
              <a:rPr lang="en-US" sz="2800" dirty="0" err="1" smtClean="0"/>
              <a:t>klinisk</a:t>
            </a:r>
            <a:r>
              <a:rPr lang="en-US" sz="2800" dirty="0" smtClean="0"/>
              <a:t> </a:t>
            </a:r>
            <a:r>
              <a:rPr lang="en-US" sz="2800" dirty="0" err="1" smtClean="0"/>
              <a:t>retningslinje</a:t>
            </a:r>
            <a:r>
              <a:rPr lang="en-US" sz="2800" dirty="0" smtClean="0"/>
              <a:t>?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err="1" smtClean="0"/>
              <a:t>Hvad</a:t>
            </a:r>
            <a:r>
              <a:rPr lang="en-US" sz="2800" dirty="0" smtClean="0"/>
              <a:t>  </a:t>
            </a:r>
            <a:r>
              <a:rPr lang="en-US" sz="2800" dirty="0" err="1" smtClean="0"/>
              <a:t>kan</a:t>
            </a:r>
            <a:r>
              <a:rPr lang="en-US" sz="2800" dirty="0" smtClean="0"/>
              <a:t> en </a:t>
            </a:r>
            <a:r>
              <a:rPr lang="en-US" sz="2800" dirty="0" err="1" smtClean="0"/>
              <a:t>klinisk</a:t>
            </a:r>
            <a:r>
              <a:rPr lang="en-US" sz="2800" dirty="0" smtClean="0"/>
              <a:t> </a:t>
            </a:r>
            <a:r>
              <a:rPr lang="en-US" sz="2800" dirty="0" err="1" smtClean="0"/>
              <a:t>retningslinje</a:t>
            </a:r>
            <a:r>
              <a:rPr lang="en-US" sz="2800" dirty="0" smtClean="0"/>
              <a:t> </a:t>
            </a:r>
            <a:r>
              <a:rPr lang="en-US" sz="2800" dirty="0" err="1" smtClean="0"/>
              <a:t>understøtte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praksis</a:t>
            </a:r>
            <a:r>
              <a:rPr lang="en-US" sz="2800" dirty="0" smtClean="0"/>
              <a:t>?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Hvad</a:t>
            </a:r>
            <a:r>
              <a:rPr lang="en-US" sz="2800" dirty="0" smtClean="0"/>
              <a:t> </a:t>
            </a:r>
            <a:r>
              <a:rPr lang="en-US" sz="2800" dirty="0" err="1" smtClean="0"/>
              <a:t>er</a:t>
            </a:r>
            <a:r>
              <a:rPr lang="en-US" sz="2800" dirty="0" smtClean="0"/>
              <a:t> </a:t>
            </a:r>
            <a:r>
              <a:rPr lang="en-US" sz="2800" dirty="0" err="1" smtClean="0"/>
              <a:t>betydningen</a:t>
            </a:r>
            <a:r>
              <a:rPr lang="en-US" sz="2800" dirty="0" smtClean="0"/>
              <a:t> for </a:t>
            </a:r>
            <a:r>
              <a:rPr lang="en-US" sz="2800" dirty="0" err="1" smtClean="0"/>
              <a:t>sundhedsfaglig</a:t>
            </a:r>
            <a:r>
              <a:rPr lang="en-US" sz="2800" dirty="0" smtClean="0"/>
              <a:t> </a:t>
            </a:r>
            <a:r>
              <a:rPr lang="en-US" sz="2800" dirty="0" err="1" smtClean="0"/>
              <a:t>kvalitet</a:t>
            </a:r>
            <a:endParaRPr lang="en-US" sz="2800" dirty="0" smtClean="0"/>
          </a:p>
          <a:p>
            <a:endParaRPr lang="en-US" sz="2800" dirty="0"/>
          </a:p>
        </p:txBody>
      </p:sp>
      <p:pic>
        <p:nvPicPr>
          <p:cNvPr id="18434" name="Picture 2" descr="Ofte stillede spørgsmål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2276872"/>
            <a:ext cx="1918247" cy="1918247"/>
          </a:xfrm>
          <a:prstGeom prst="rect">
            <a:avLst/>
          </a:prstGeom>
          <a:noFill/>
        </p:spPr>
      </p:pic>
      <p:pic>
        <p:nvPicPr>
          <p:cNvPr id="4" name="Ly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63"/>
    </mc:Choice>
    <mc:Fallback xmlns="">
      <p:transition spd="slow" advTm="313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HVAD </a:t>
            </a:r>
            <a:r>
              <a:rPr lang="en-US" dirty="0" err="1" smtClean="0">
                <a:solidFill>
                  <a:srgbClr val="002060"/>
                </a:solidFill>
              </a:rPr>
              <a:t>er</a:t>
            </a:r>
            <a:r>
              <a:rPr lang="en-US" dirty="0" smtClean="0">
                <a:solidFill>
                  <a:srgbClr val="002060"/>
                </a:solidFill>
              </a:rPr>
              <a:t> en </a:t>
            </a:r>
            <a:r>
              <a:rPr lang="en-US" dirty="0" err="1" smtClean="0">
                <a:solidFill>
                  <a:srgbClr val="002060"/>
                </a:solidFill>
              </a:rPr>
              <a:t>klinisk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retningslinje</a:t>
            </a:r>
            <a:r>
              <a:rPr lang="en-US" dirty="0" smtClean="0">
                <a:solidFill>
                  <a:srgbClr val="002060"/>
                </a:solidFill>
              </a:rPr>
              <a:t>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>
          <a:xfrm>
            <a:off x="632792" y="1700808"/>
            <a:ext cx="7323584" cy="3672408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pPr algn="ctr"/>
            <a:r>
              <a:rPr lang="en-US" sz="2800" dirty="0" err="1" smtClean="0"/>
              <a:t>Systematisk</a:t>
            </a:r>
            <a:r>
              <a:rPr lang="en-US" sz="2800" dirty="0" smtClean="0"/>
              <a:t> </a:t>
            </a:r>
            <a:r>
              <a:rPr lang="en-US" sz="2800" dirty="0" err="1" smtClean="0"/>
              <a:t>beskrivelse</a:t>
            </a:r>
            <a:r>
              <a:rPr lang="en-US" sz="2800" dirty="0" smtClean="0"/>
              <a:t>, </a:t>
            </a:r>
            <a:r>
              <a:rPr lang="en-US" sz="2800" dirty="0" err="1" smtClean="0"/>
              <a:t>som</a:t>
            </a:r>
            <a:r>
              <a:rPr lang="en-US" sz="2800" dirty="0" smtClean="0"/>
              <a:t> </a:t>
            </a:r>
            <a:r>
              <a:rPr lang="en-US" sz="2800" dirty="0" err="1" smtClean="0"/>
              <a:t>fagpersonaler</a:t>
            </a:r>
            <a:r>
              <a:rPr lang="en-US" sz="2800" dirty="0" smtClean="0"/>
              <a:t> </a:t>
            </a:r>
            <a:r>
              <a:rPr lang="en-US" sz="2800" dirty="0" err="1" smtClean="0"/>
              <a:t>og</a:t>
            </a:r>
            <a:r>
              <a:rPr lang="en-US" sz="2800" dirty="0" smtClean="0"/>
              <a:t> </a:t>
            </a:r>
            <a:r>
              <a:rPr lang="en-US" sz="2800" dirty="0" err="1" smtClean="0"/>
              <a:t>patienter</a:t>
            </a:r>
            <a:r>
              <a:rPr lang="en-US" sz="2800" dirty="0" smtClean="0"/>
              <a:t> </a:t>
            </a:r>
            <a:r>
              <a:rPr lang="en-US" sz="2800" dirty="0" err="1" smtClean="0"/>
              <a:t>kan</a:t>
            </a:r>
            <a:r>
              <a:rPr lang="en-US" sz="2800" dirty="0" smtClean="0"/>
              <a:t> </a:t>
            </a:r>
            <a:r>
              <a:rPr lang="en-US" sz="2800" dirty="0" err="1" smtClean="0"/>
              <a:t>bruge</a:t>
            </a:r>
            <a:r>
              <a:rPr lang="en-US" sz="2800" dirty="0" smtClean="0"/>
              <a:t> </a:t>
            </a:r>
            <a:r>
              <a:rPr lang="en-US" sz="2800" dirty="0" err="1" smtClean="0"/>
              <a:t>til</a:t>
            </a:r>
            <a:r>
              <a:rPr lang="en-US" sz="2800" dirty="0" smtClean="0"/>
              <a:t> at </a:t>
            </a:r>
            <a:r>
              <a:rPr lang="en-US" sz="2800" dirty="0" err="1" smtClean="0"/>
              <a:t>træffe</a:t>
            </a:r>
            <a:r>
              <a:rPr lang="en-US" sz="2800" dirty="0" smtClean="0"/>
              <a:t> </a:t>
            </a:r>
            <a:r>
              <a:rPr lang="en-US" sz="2800" dirty="0" err="1" smtClean="0"/>
              <a:t>beslutninger</a:t>
            </a:r>
            <a:r>
              <a:rPr lang="en-US" sz="2800" dirty="0" smtClean="0"/>
              <a:t> </a:t>
            </a:r>
            <a:r>
              <a:rPr lang="en-US" sz="2800" dirty="0" err="1" smtClean="0"/>
              <a:t>om</a:t>
            </a:r>
            <a:r>
              <a:rPr lang="en-US" sz="2800" dirty="0" smtClean="0"/>
              <a:t> </a:t>
            </a:r>
            <a:r>
              <a:rPr lang="en-US" sz="2800" dirty="0" err="1" smtClean="0"/>
              <a:t>passende</a:t>
            </a:r>
            <a:r>
              <a:rPr lang="en-US" sz="2800" dirty="0" smtClean="0"/>
              <a:t> </a:t>
            </a:r>
            <a:r>
              <a:rPr lang="en-US" sz="2800" dirty="0" err="1" smtClean="0"/>
              <a:t>og</a:t>
            </a:r>
            <a:r>
              <a:rPr lang="en-US" sz="2800" dirty="0" smtClean="0"/>
              <a:t> </a:t>
            </a:r>
            <a:r>
              <a:rPr lang="en-US" sz="2800" dirty="0" err="1" smtClean="0"/>
              <a:t>korrekte</a:t>
            </a:r>
            <a:r>
              <a:rPr lang="en-US" sz="2800" dirty="0" smtClean="0"/>
              <a:t> </a:t>
            </a:r>
            <a:r>
              <a:rPr lang="en-US" sz="2800" dirty="0" err="1" smtClean="0"/>
              <a:t>sundhedsfaglige</a:t>
            </a:r>
            <a:r>
              <a:rPr lang="en-US" sz="2800" dirty="0" smtClean="0"/>
              <a:t> </a:t>
            </a:r>
            <a:r>
              <a:rPr lang="en-US" sz="2800" dirty="0" err="1" smtClean="0"/>
              <a:t>ydelser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specifikke</a:t>
            </a:r>
            <a:r>
              <a:rPr lang="en-US" sz="2800" dirty="0" smtClean="0"/>
              <a:t> </a:t>
            </a:r>
            <a:r>
              <a:rPr lang="en-US" sz="2800" dirty="0" err="1" smtClean="0"/>
              <a:t>kliniske</a:t>
            </a:r>
            <a:r>
              <a:rPr lang="en-US" sz="2800" dirty="0" smtClean="0"/>
              <a:t> </a:t>
            </a:r>
            <a:r>
              <a:rPr lang="en-US" sz="2800" dirty="0" err="1" smtClean="0"/>
              <a:t>situationer</a:t>
            </a:r>
            <a:endParaRPr lang="en-US" sz="2800" dirty="0"/>
          </a:p>
        </p:txBody>
      </p:sp>
      <p:sp>
        <p:nvSpPr>
          <p:cNvPr id="4" name="Tekstboks 3"/>
          <p:cNvSpPr txBox="1"/>
          <p:nvPr/>
        </p:nvSpPr>
        <p:spPr>
          <a:xfrm>
            <a:off x="3131840" y="5661248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Sundhedsvæsenets</a:t>
            </a:r>
            <a:r>
              <a:rPr lang="en-US" sz="1200" dirty="0" smtClean="0"/>
              <a:t> </a:t>
            </a:r>
            <a:r>
              <a:rPr lang="en-US" sz="1200" dirty="0" err="1" smtClean="0"/>
              <a:t>kvalitetsbegreber</a:t>
            </a:r>
            <a:r>
              <a:rPr lang="en-US" sz="1200" dirty="0" smtClean="0"/>
              <a:t> – </a:t>
            </a:r>
            <a:r>
              <a:rPr lang="en-US" sz="1200" dirty="0" err="1" smtClean="0"/>
              <a:t>definitioner</a:t>
            </a:r>
            <a:r>
              <a:rPr lang="en-US" sz="1200" dirty="0" smtClean="0"/>
              <a:t> </a:t>
            </a:r>
            <a:r>
              <a:rPr lang="en-US" sz="1200" dirty="0" err="1" smtClean="0"/>
              <a:t>og</a:t>
            </a:r>
            <a:r>
              <a:rPr lang="en-US" sz="1200" dirty="0" smtClean="0"/>
              <a:t> </a:t>
            </a:r>
            <a:r>
              <a:rPr lang="en-US" sz="1200" dirty="0" err="1" smtClean="0"/>
              <a:t>metodehåndbog</a:t>
            </a:r>
            <a:r>
              <a:rPr lang="en-US" sz="1200" dirty="0" smtClean="0"/>
              <a:t> </a:t>
            </a:r>
            <a:r>
              <a:rPr lang="en-US" sz="1200" dirty="0" err="1" smtClean="0"/>
              <a:t>i</a:t>
            </a:r>
            <a:r>
              <a:rPr lang="en-US" sz="1200" dirty="0" smtClean="0"/>
              <a:t> </a:t>
            </a:r>
            <a:r>
              <a:rPr lang="en-US" sz="1200" dirty="0" err="1" smtClean="0"/>
              <a:t>kvalitetsudvikling</a:t>
            </a:r>
            <a:r>
              <a:rPr lang="en-US" sz="1200" dirty="0" smtClean="0"/>
              <a:t>, DSKS,  2016</a:t>
            </a:r>
            <a:endParaRPr lang="en-US" sz="1200" dirty="0"/>
          </a:p>
        </p:txBody>
      </p:sp>
      <p:pic>
        <p:nvPicPr>
          <p:cNvPr id="6" name="Ly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215"/>
    </mc:Choice>
    <mc:Fallback xmlns="">
      <p:transition spd="slow" advTm="852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frundet rektangel 1"/>
          <p:cNvSpPr/>
          <p:nvPr/>
        </p:nvSpPr>
        <p:spPr>
          <a:xfrm>
            <a:off x="251520" y="908720"/>
            <a:ext cx="3960440" cy="22322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frundet rektangel 2"/>
          <p:cNvSpPr/>
          <p:nvPr/>
        </p:nvSpPr>
        <p:spPr>
          <a:xfrm>
            <a:off x="251520" y="3356992"/>
            <a:ext cx="3888432" cy="21602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frundet rektangel 3"/>
          <p:cNvSpPr/>
          <p:nvPr/>
        </p:nvSpPr>
        <p:spPr>
          <a:xfrm>
            <a:off x="4644008" y="836712"/>
            <a:ext cx="4176464" cy="22322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frundet rektangel 4"/>
          <p:cNvSpPr/>
          <p:nvPr/>
        </p:nvSpPr>
        <p:spPr>
          <a:xfrm>
            <a:off x="4788024" y="3429000"/>
            <a:ext cx="3888432" cy="194421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DMCG-pal (Dansk </a:t>
            </a:r>
            <a:r>
              <a:rPr lang="en-US" sz="2400" dirty="0" err="1" smtClean="0">
                <a:solidFill>
                  <a:schemeClr val="tx1"/>
                </a:solidFill>
              </a:rPr>
              <a:t>multidisciplinær</a:t>
            </a:r>
            <a:r>
              <a:rPr lang="en-US" sz="2400" dirty="0" smtClean="0">
                <a:solidFill>
                  <a:schemeClr val="tx1"/>
                </a:solidFill>
              </a:rPr>
              <a:t> cancer </a:t>
            </a:r>
            <a:r>
              <a:rPr lang="en-US" sz="2400" dirty="0" err="1" smtClean="0">
                <a:solidFill>
                  <a:schemeClr val="tx1"/>
                </a:solidFill>
              </a:rPr>
              <a:t>gruppe</a:t>
            </a:r>
            <a:r>
              <a:rPr lang="en-US" sz="2400" dirty="0" smtClean="0">
                <a:solidFill>
                  <a:schemeClr val="tx1"/>
                </a:solidFill>
              </a:rPr>
              <a:t> for </a:t>
            </a:r>
            <a:r>
              <a:rPr lang="en-US" sz="2400" dirty="0" err="1" smtClean="0">
                <a:solidFill>
                  <a:schemeClr val="tx1"/>
                </a:solidFill>
              </a:rPr>
              <a:t>palliativ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indsats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kstboks 5"/>
          <p:cNvSpPr txBox="1"/>
          <p:nvPr/>
        </p:nvSpPr>
        <p:spPr>
          <a:xfrm>
            <a:off x="971600" y="188640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2060"/>
                </a:solidFill>
              </a:rPr>
              <a:t>Kliniske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Retningslinjer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CFKR database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7" name="Tekstboks 6"/>
          <p:cNvSpPr txBox="1"/>
          <p:nvPr/>
        </p:nvSpPr>
        <p:spPr>
          <a:xfrm>
            <a:off x="539552" y="1412776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Center for </a:t>
            </a:r>
            <a:r>
              <a:rPr lang="en-US" sz="2400" dirty="0" err="1" smtClean="0"/>
              <a:t>Kliniske</a:t>
            </a:r>
            <a:r>
              <a:rPr lang="en-US" sz="2400" dirty="0" smtClean="0"/>
              <a:t> </a:t>
            </a:r>
            <a:r>
              <a:rPr lang="en-US" sz="2400" dirty="0" err="1" smtClean="0"/>
              <a:t>Retningslinjer</a:t>
            </a:r>
            <a:r>
              <a:rPr lang="en-US" sz="2400" dirty="0" smtClean="0"/>
              <a:t> CFKR</a:t>
            </a:r>
            <a:endParaRPr lang="en-US" dirty="0"/>
          </a:p>
        </p:txBody>
      </p:sp>
      <p:sp>
        <p:nvSpPr>
          <p:cNvPr id="8" name="Tekstboks 7"/>
          <p:cNvSpPr txBox="1"/>
          <p:nvPr/>
        </p:nvSpPr>
        <p:spPr>
          <a:xfrm>
            <a:off x="5004048" y="1412776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Sundhedsstyrelsen</a:t>
            </a:r>
            <a:r>
              <a:rPr lang="en-US" sz="2400" dirty="0" smtClean="0"/>
              <a:t>, SST – </a:t>
            </a:r>
            <a:r>
              <a:rPr lang="en-US" sz="2400" dirty="0" err="1" smtClean="0"/>
              <a:t>nationale</a:t>
            </a:r>
            <a:r>
              <a:rPr lang="en-US" sz="2400" dirty="0" smtClean="0"/>
              <a:t> </a:t>
            </a:r>
            <a:r>
              <a:rPr lang="en-US" sz="2400" dirty="0" err="1" smtClean="0"/>
              <a:t>kliniske</a:t>
            </a:r>
            <a:r>
              <a:rPr lang="en-US" sz="2400" dirty="0" smtClean="0"/>
              <a:t> </a:t>
            </a:r>
            <a:r>
              <a:rPr lang="en-US" sz="2400" dirty="0" err="1" smtClean="0"/>
              <a:t>retningslinjer</a:t>
            </a:r>
            <a:endParaRPr lang="en-US" dirty="0"/>
          </a:p>
        </p:txBody>
      </p:sp>
      <p:sp>
        <p:nvSpPr>
          <p:cNvPr id="9" name="Tekstboks 8"/>
          <p:cNvSpPr txBox="1"/>
          <p:nvPr/>
        </p:nvSpPr>
        <p:spPr>
          <a:xfrm>
            <a:off x="467544" y="4077072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Statens</a:t>
            </a:r>
            <a:r>
              <a:rPr lang="en-US" sz="2400" dirty="0" smtClean="0"/>
              <a:t> Serum </a:t>
            </a:r>
            <a:r>
              <a:rPr lang="en-US" sz="2400" dirty="0" err="1" smtClean="0"/>
              <a:t>Institut</a:t>
            </a:r>
            <a:r>
              <a:rPr lang="en-US" sz="2400" dirty="0" smtClean="0"/>
              <a:t>    SSI</a:t>
            </a:r>
            <a:endParaRPr lang="en-US" sz="2400" dirty="0"/>
          </a:p>
        </p:txBody>
      </p:sp>
      <p:pic>
        <p:nvPicPr>
          <p:cNvPr id="10" name="Lyd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515"/>
    </mc:Choice>
    <mc:Fallback xmlns="">
      <p:transition spd="slow" advTm="1855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frundet rektangel 1"/>
          <p:cNvSpPr/>
          <p:nvPr/>
        </p:nvSpPr>
        <p:spPr>
          <a:xfrm>
            <a:off x="251520" y="764704"/>
            <a:ext cx="3960440" cy="22322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frundet rektangel 2"/>
          <p:cNvSpPr/>
          <p:nvPr/>
        </p:nvSpPr>
        <p:spPr>
          <a:xfrm>
            <a:off x="251520" y="3861048"/>
            <a:ext cx="3888432" cy="21602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frundet rektangel 3"/>
          <p:cNvSpPr/>
          <p:nvPr/>
        </p:nvSpPr>
        <p:spPr>
          <a:xfrm>
            <a:off x="4644008" y="764704"/>
            <a:ext cx="4176464" cy="22322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frundet rektangel 4"/>
          <p:cNvSpPr/>
          <p:nvPr/>
        </p:nvSpPr>
        <p:spPr>
          <a:xfrm>
            <a:off x="4788024" y="3933056"/>
            <a:ext cx="3888432" cy="194421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DMCG-pal (Dansk </a:t>
            </a:r>
            <a:r>
              <a:rPr lang="en-US" sz="2400" dirty="0" err="1" smtClean="0">
                <a:solidFill>
                  <a:schemeClr val="tx1"/>
                </a:solidFill>
              </a:rPr>
              <a:t>multidisciplinær</a:t>
            </a:r>
            <a:r>
              <a:rPr lang="en-US" sz="2400" dirty="0" smtClean="0">
                <a:solidFill>
                  <a:schemeClr val="tx1"/>
                </a:solidFill>
              </a:rPr>
              <a:t> cancer </a:t>
            </a:r>
            <a:r>
              <a:rPr lang="en-US" sz="2400" dirty="0" err="1" smtClean="0">
                <a:solidFill>
                  <a:schemeClr val="tx1"/>
                </a:solidFill>
              </a:rPr>
              <a:t>gruppe</a:t>
            </a:r>
            <a:r>
              <a:rPr lang="en-US" sz="2400" dirty="0" smtClean="0">
                <a:solidFill>
                  <a:schemeClr val="tx1"/>
                </a:solidFill>
              </a:rPr>
              <a:t> for </a:t>
            </a:r>
            <a:r>
              <a:rPr lang="en-US" sz="2400" dirty="0" err="1" smtClean="0">
                <a:solidFill>
                  <a:schemeClr val="tx1"/>
                </a:solidFill>
              </a:rPr>
              <a:t>palliativ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indsats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kstboks 5"/>
          <p:cNvSpPr txBox="1"/>
          <p:nvPr/>
        </p:nvSpPr>
        <p:spPr>
          <a:xfrm>
            <a:off x="971600" y="188640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2060"/>
                </a:solidFill>
              </a:rPr>
              <a:t>Kliniske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Retningslinjer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CFKR database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7" name="Tekstboks 6"/>
          <p:cNvSpPr txBox="1"/>
          <p:nvPr/>
        </p:nvSpPr>
        <p:spPr>
          <a:xfrm>
            <a:off x="467544" y="1124744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Center for </a:t>
            </a:r>
            <a:r>
              <a:rPr lang="en-US" sz="2400" dirty="0" err="1" smtClean="0"/>
              <a:t>Kliniske</a:t>
            </a:r>
            <a:r>
              <a:rPr lang="en-US" sz="2400" dirty="0" smtClean="0"/>
              <a:t> </a:t>
            </a:r>
            <a:r>
              <a:rPr lang="en-US" sz="2400" dirty="0" err="1" smtClean="0"/>
              <a:t>Retningslinjer</a:t>
            </a:r>
            <a:r>
              <a:rPr lang="en-US" sz="2400" dirty="0" smtClean="0"/>
              <a:t> CFKR</a:t>
            </a:r>
            <a:endParaRPr lang="en-US" dirty="0"/>
          </a:p>
        </p:txBody>
      </p:sp>
      <p:sp>
        <p:nvSpPr>
          <p:cNvPr id="8" name="Tekstboks 7"/>
          <p:cNvSpPr txBox="1"/>
          <p:nvPr/>
        </p:nvSpPr>
        <p:spPr>
          <a:xfrm>
            <a:off x="5004048" y="1412776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Sundhedsstyrelsen</a:t>
            </a:r>
            <a:r>
              <a:rPr lang="en-US" sz="2400" dirty="0" smtClean="0"/>
              <a:t>, SST – </a:t>
            </a:r>
            <a:r>
              <a:rPr lang="en-US" sz="2400" dirty="0" err="1" smtClean="0"/>
              <a:t>nationale</a:t>
            </a:r>
            <a:r>
              <a:rPr lang="en-US" sz="2400" dirty="0" smtClean="0"/>
              <a:t> </a:t>
            </a:r>
            <a:r>
              <a:rPr lang="en-US" sz="2400" dirty="0" err="1" smtClean="0"/>
              <a:t>kliniske</a:t>
            </a:r>
            <a:r>
              <a:rPr lang="en-US" sz="2400" dirty="0" smtClean="0"/>
              <a:t> </a:t>
            </a:r>
            <a:r>
              <a:rPr lang="en-US" sz="2400" dirty="0" err="1" smtClean="0"/>
              <a:t>retningslinjer</a:t>
            </a:r>
            <a:endParaRPr lang="en-US" dirty="0"/>
          </a:p>
        </p:txBody>
      </p:sp>
      <p:sp>
        <p:nvSpPr>
          <p:cNvPr id="9" name="Tekstboks 8"/>
          <p:cNvSpPr txBox="1"/>
          <p:nvPr/>
        </p:nvSpPr>
        <p:spPr>
          <a:xfrm>
            <a:off x="899592" y="4293096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Statens</a:t>
            </a:r>
            <a:r>
              <a:rPr lang="en-US" sz="2400" dirty="0" smtClean="0"/>
              <a:t> Serum </a:t>
            </a:r>
            <a:r>
              <a:rPr lang="en-US" sz="2400" dirty="0" err="1" smtClean="0"/>
              <a:t>Institut</a:t>
            </a:r>
            <a:r>
              <a:rPr lang="en-US" sz="2400" dirty="0" smtClean="0"/>
              <a:t> SSI</a:t>
            </a:r>
            <a:endParaRPr lang="en-US" sz="2400" dirty="0"/>
          </a:p>
        </p:txBody>
      </p:sp>
      <p:sp>
        <p:nvSpPr>
          <p:cNvPr id="10" name="Tekstboks 9"/>
          <p:cNvSpPr txBox="1"/>
          <p:nvPr/>
        </p:nvSpPr>
        <p:spPr>
          <a:xfrm>
            <a:off x="323528" y="2564904"/>
            <a:ext cx="3888432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“</a:t>
            </a:r>
            <a:r>
              <a:rPr lang="en-US" b="1" dirty="0" err="1" smtClean="0">
                <a:solidFill>
                  <a:schemeClr val="bg1"/>
                </a:solidFill>
              </a:rPr>
              <a:t>Vurdering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af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pædiatrisk</a:t>
            </a:r>
            <a:r>
              <a:rPr lang="en-US" b="1" dirty="0" smtClean="0">
                <a:solidFill>
                  <a:schemeClr val="bg1"/>
                </a:solidFill>
              </a:rPr>
              <a:t> delirium hos </a:t>
            </a:r>
            <a:r>
              <a:rPr lang="en-US" b="1" dirty="0" err="1" smtClean="0">
                <a:solidFill>
                  <a:schemeClr val="bg1"/>
                </a:solidFill>
              </a:rPr>
              <a:t>kritisk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syge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hospitalsindlagte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børn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I </a:t>
            </a:r>
            <a:r>
              <a:rPr lang="en-US" b="1" dirty="0" err="1" smtClean="0">
                <a:solidFill>
                  <a:schemeClr val="bg1"/>
                </a:solidFill>
              </a:rPr>
              <a:t>alderen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0-18 </a:t>
            </a:r>
            <a:r>
              <a:rPr lang="en-US" b="1" dirty="0" err="1" smtClean="0">
                <a:solidFill>
                  <a:schemeClr val="bg1"/>
                </a:solidFill>
              </a:rPr>
              <a:t>år</a:t>
            </a:r>
            <a:r>
              <a:rPr lang="en-US" b="1" dirty="0" smtClean="0">
                <a:solidFill>
                  <a:schemeClr val="bg1"/>
                </a:solidFill>
              </a:rPr>
              <a:t>”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Tekstboks 10"/>
          <p:cNvSpPr txBox="1"/>
          <p:nvPr/>
        </p:nvSpPr>
        <p:spPr>
          <a:xfrm>
            <a:off x="4788024" y="2636912"/>
            <a:ext cx="3888432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“</a:t>
            </a:r>
            <a:r>
              <a:rPr lang="en-US" b="1" dirty="0" err="1" smtClean="0">
                <a:solidFill>
                  <a:schemeClr val="bg1"/>
                </a:solidFill>
              </a:rPr>
              <a:t>Iltbehandling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til</a:t>
            </a:r>
            <a:r>
              <a:rPr lang="en-US" b="1" dirty="0" smtClean="0">
                <a:solidFill>
                  <a:schemeClr val="bg1"/>
                </a:solidFill>
              </a:rPr>
              <a:t> den </a:t>
            </a:r>
            <a:r>
              <a:rPr lang="en-US" b="1" dirty="0" err="1" smtClean="0">
                <a:solidFill>
                  <a:schemeClr val="bg1"/>
                </a:solidFill>
              </a:rPr>
              <a:t>akut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syge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voksne</a:t>
            </a:r>
            <a:r>
              <a:rPr lang="en-US" b="1" dirty="0" smtClean="0">
                <a:solidFill>
                  <a:schemeClr val="bg1"/>
                </a:solidFill>
              </a:rPr>
              <a:t> patient”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Tekstboks 11"/>
          <p:cNvSpPr txBox="1"/>
          <p:nvPr/>
        </p:nvSpPr>
        <p:spPr>
          <a:xfrm>
            <a:off x="4788024" y="5661248"/>
            <a:ext cx="3888432" cy="147732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Fysisk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træning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til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lindring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af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cancerrelateret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fatique</a:t>
            </a:r>
            <a:r>
              <a:rPr lang="en-US" b="1" dirty="0" smtClean="0">
                <a:solidFill>
                  <a:schemeClr val="bg1"/>
                </a:solidFill>
              </a:rPr>
              <a:t> (CRF)</a:t>
            </a:r>
            <a:r>
              <a:rPr lang="da-DK" dirty="0"/>
              <a:t> </a:t>
            </a:r>
            <a:r>
              <a:rPr lang="da-DK" dirty="0">
                <a:solidFill>
                  <a:schemeClr val="bg1"/>
                </a:solidFill>
              </a:rPr>
              <a:t>hos patienter over 18 år, der har kræft og er i tidlig og sen palliativ fase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Tekstboks 12"/>
          <p:cNvSpPr txBox="1"/>
          <p:nvPr/>
        </p:nvSpPr>
        <p:spPr>
          <a:xfrm>
            <a:off x="251520" y="5589240"/>
            <a:ext cx="3888432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>
                <a:solidFill>
                  <a:schemeClr val="bg1"/>
                </a:solidFill>
              </a:rPr>
              <a:t>Nationale Infektionshygiejniske Retningslinjer for det </a:t>
            </a:r>
            <a:r>
              <a:rPr lang="da-DK" b="1" dirty="0" err="1" smtClean="0">
                <a:solidFill>
                  <a:schemeClr val="bg1"/>
                </a:solidFill>
              </a:rPr>
              <a:t>præ-</a:t>
            </a:r>
            <a:r>
              <a:rPr lang="da-DK" b="1" dirty="0" smtClean="0">
                <a:solidFill>
                  <a:schemeClr val="bg1"/>
                </a:solidFill>
              </a:rPr>
              <a:t>, </a:t>
            </a:r>
            <a:r>
              <a:rPr lang="da-DK" b="1" dirty="0" err="1" smtClean="0">
                <a:solidFill>
                  <a:schemeClr val="bg1"/>
                </a:solidFill>
              </a:rPr>
              <a:t>per-</a:t>
            </a:r>
            <a:r>
              <a:rPr lang="da-DK" b="1" dirty="0" smtClean="0">
                <a:solidFill>
                  <a:schemeClr val="bg1"/>
                </a:solidFill>
              </a:rPr>
              <a:t> og postoperative område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0" name="Lyd 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784"/>
    </mc:Choice>
    <mc:Fallback xmlns="">
      <p:transition spd="slow" advTm="204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48245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HVORFOR </a:t>
            </a:r>
            <a:r>
              <a:rPr lang="en-US" dirty="0" err="1" smtClean="0">
                <a:solidFill>
                  <a:srgbClr val="002060"/>
                </a:solidFill>
              </a:rPr>
              <a:t>udvikles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kliniske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retningslinjer</a:t>
            </a:r>
            <a:r>
              <a:rPr lang="en-US" dirty="0" smtClean="0">
                <a:solidFill>
                  <a:srgbClr val="002060"/>
                </a:solidFill>
              </a:rPr>
              <a:t>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>
          <a:xfrm>
            <a:off x="745232" y="1600200"/>
            <a:ext cx="7139136" cy="4873752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Behovet</a:t>
            </a:r>
            <a:r>
              <a:rPr lang="en-US" dirty="0" smtClean="0"/>
              <a:t> for en </a:t>
            </a:r>
            <a:r>
              <a:rPr lang="en-US" dirty="0" err="1" smtClean="0"/>
              <a:t>klinisk</a:t>
            </a:r>
            <a:r>
              <a:rPr lang="en-US" dirty="0" smtClean="0"/>
              <a:t> </a:t>
            </a:r>
            <a:r>
              <a:rPr lang="en-US" dirty="0" err="1" smtClean="0"/>
              <a:t>retningslinje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være</a:t>
            </a:r>
            <a:r>
              <a:rPr lang="en-US" dirty="0" smtClean="0"/>
              <a:t> </a:t>
            </a:r>
            <a:r>
              <a:rPr lang="en-US" dirty="0" err="1" smtClean="0"/>
              <a:t>resultatet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sz="2400" dirty="0" smtClean="0"/>
              <a:t>En </a:t>
            </a:r>
            <a:r>
              <a:rPr lang="en-US" sz="2400" dirty="0" err="1" smtClean="0"/>
              <a:t>reflekterende</a:t>
            </a:r>
            <a:r>
              <a:rPr lang="en-US" sz="2400" dirty="0" smtClean="0"/>
              <a:t> </a:t>
            </a:r>
            <a:r>
              <a:rPr lang="en-US" sz="2400" dirty="0" err="1" smtClean="0"/>
              <a:t>praksis</a:t>
            </a:r>
            <a:endParaRPr lang="en-US" sz="2400" dirty="0" smtClean="0"/>
          </a:p>
          <a:p>
            <a:pPr lvl="1">
              <a:buNone/>
            </a:pPr>
            <a:endParaRPr lang="en-US" sz="2400" dirty="0" smtClean="0"/>
          </a:p>
          <a:p>
            <a:pPr lvl="1"/>
            <a:r>
              <a:rPr lang="en-US" sz="2400" dirty="0" smtClean="0"/>
              <a:t>Variation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praksis</a:t>
            </a:r>
            <a:r>
              <a:rPr lang="en-US" sz="2400" dirty="0" smtClean="0"/>
              <a:t> </a:t>
            </a:r>
            <a:r>
              <a:rPr lang="en-US" sz="2400" dirty="0" err="1" smtClean="0"/>
              <a:t>indenfor</a:t>
            </a:r>
            <a:r>
              <a:rPr lang="en-US" sz="2400" dirty="0" smtClean="0"/>
              <a:t> </a:t>
            </a:r>
            <a:r>
              <a:rPr lang="en-US" sz="2400" dirty="0" err="1" smtClean="0"/>
              <a:t>det</a:t>
            </a:r>
            <a:r>
              <a:rPr lang="en-US" sz="2400" dirty="0" smtClean="0"/>
              <a:t> </a:t>
            </a:r>
            <a:r>
              <a:rPr lang="en-US" sz="2400" dirty="0" err="1" smtClean="0"/>
              <a:t>enkelte</a:t>
            </a:r>
            <a:r>
              <a:rPr lang="en-US" sz="2400" dirty="0" smtClean="0"/>
              <a:t> hospital/</a:t>
            </a:r>
            <a:r>
              <a:rPr lang="en-US" sz="2400" dirty="0" err="1" smtClean="0"/>
              <a:t>speciale</a:t>
            </a:r>
            <a:r>
              <a:rPr lang="en-US" sz="2400" dirty="0" smtClean="0"/>
              <a:t> etc</a:t>
            </a:r>
          </a:p>
          <a:p>
            <a:pPr lvl="1">
              <a:buNone/>
            </a:pPr>
            <a:endParaRPr lang="en-US" sz="2400" dirty="0" smtClean="0"/>
          </a:p>
          <a:p>
            <a:pPr lvl="1"/>
            <a:r>
              <a:rPr lang="en-US" sz="2400" dirty="0" err="1" smtClean="0"/>
              <a:t>Ny</a:t>
            </a:r>
            <a:r>
              <a:rPr lang="en-US" sz="2400" dirty="0" smtClean="0"/>
              <a:t> </a:t>
            </a:r>
            <a:r>
              <a:rPr lang="en-US" sz="2400" dirty="0" err="1" smtClean="0"/>
              <a:t>forskning</a:t>
            </a:r>
            <a:endParaRPr lang="en-US" sz="2400" dirty="0" smtClean="0"/>
          </a:p>
          <a:p>
            <a:pPr lvl="1">
              <a:buNone/>
            </a:pPr>
            <a:endParaRPr lang="en-US" sz="2400" dirty="0" smtClean="0"/>
          </a:p>
          <a:p>
            <a:pPr lvl="1"/>
            <a:r>
              <a:rPr lang="en-US" sz="2400" dirty="0" smtClean="0"/>
              <a:t>En </a:t>
            </a:r>
            <a:r>
              <a:rPr lang="en-US" sz="2400" dirty="0" err="1" smtClean="0"/>
              <a:t>utilsigtet</a:t>
            </a:r>
            <a:r>
              <a:rPr lang="en-US" sz="2400" dirty="0" smtClean="0"/>
              <a:t> </a:t>
            </a:r>
            <a:r>
              <a:rPr lang="en-US" sz="2400" dirty="0" err="1" smtClean="0"/>
              <a:t>hændelse</a:t>
            </a:r>
            <a:r>
              <a:rPr lang="en-US" sz="2400" dirty="0" smtClean="0"/>
              <a:t> </a:t>
            </a:r>
            <a:r>
              <a:rPr lang="en-US" sz="2400" dirty="0" err="1" smtClean="0"/>
              <a:t>eller</a:t>
            </a:r>
            <a:r>
              <a:rPr lang="en-US" sz="2400" dirty="0" smtClean="0"/>
              <a:t> </a:t>
            </a:r>
            <a:r>
              <a:rPr lang="en-US" sz="2400" dirty="0" err="1" smtClean="0"/>
              <a:t>potentiel</a:t>
            </a:r>
            <a:r>
              <a:rPr lang="en-US" sz="2400" dirty="0" smtClean="0"/>
              <a:t> “</a:t>
            </a:r>
            <a:r>
              <a:rPr lang="en-US" sz="2400" dirty="0" err="1" smtClean="0"/>
              <a:t>farlig</a:t>
            </a:r>
            <a:r>
              <a:rPr lang="en-US" sz="2400" dirty="0" smtClean="0"/>
              <a:t>” </a:t>
            </a:r>
            <a:r>
              <a:rPr lang="en-US" sz="2400" dirty="0" err="1" smtClean="0"/>
              <a:t>praksis</a:t>
            </a:r>
            <a:endParaRPr lang="en-US" sz="2400" dirty="0"/>
          </a:p>
        </p:txBody>
      </p:sp>
      <p:pic>
        <p:nvPicPr>
          <p:cNvPr id="10242" name="Picture 2" descr="Ny forskning skal fjerne PCB i indeluften | Dagens Byggeri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0"/>
            <a:ext cx="1728192" cy="972108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  <a:prstDash val="solid"/>
          </a:ln>
        </p:spPr>
      </p:pic>
      <p:pic>
        <p:nvPicPr>
          <p:cNvPr id="10244" name="Picture 4" descr="DFF faktatjekker ny forskning | Fibromyalgi- &amp; Smerteforeninge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844203" cy="960646"/>
          </a:xfrm>
          <a:prstGeom prst="rect">
            <a:avLst/>
          </a:prstGeom>
          <a:noFill/>
        </p:spPr>
      </p:pic>
      <p:pic>
        <p:nvPicPr>
          <p:cNvPr id="6" name="Ly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007"/>
    </mc:Choice>
    <mc:Fallback xmlns="">
      <p:transition spd="slow" advTm="930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802633"/>
              </p:ext>
            </p:extLst>
          </p:nvPr>
        </p:nvGraphicFramePr>
        <p:xfrm>
          <a:off x="467544" y="44624"/>
          <a:ext cx="8208912" cy="6770485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8832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Kliniske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retningslinjer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indeholder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Kliniske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retningslinjer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understøtter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133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Definition </a:t>
                      </a:r>
                      <a:r>
                        <a:rPr lang="en-US" sz="2000" dirty="0" err="1" smtClean="0"/>
                        <a:t>af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begreber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Fælles</a:t>
                      </a:r>
                      <a:r>
                        <a:rPr lang="en-US" sz="2000" dirty="0" smtClean="0"/>
                        <a:t> sprog </a:t>
                      </a:r>
                      <a:r>
                        <a:rPr lang="en-US" sz="2000" dirty="0" err="1" smtClean="0"/>
                        <a:t>i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praksis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690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Forslag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til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instrumenter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skalaer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til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vurdering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beskrivelse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af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kliniske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instrumenter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Validet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af</a:t>
                      </a:r>
                      <a:r>
                        <a:rPr lang="en-US" dirty="0" smtClean="0"/>
                        <a:t>:</a:t>
                      </a:r>
                    </a:p>
                    <a:p>
                      <a:endParaRPr lang="en-US" dirty="0" smtClean="0"/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dirty="0" err="1" smtClean="0"/>
                        <a:t>Daglig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dokumentation</a:t>
                      </a:r>
                      <a:endParaRPr lang="en-US" dirty="0" smtClean="0"/>
                    </a:p>
                    <a:p>
                      <a:pPr>
                        <a:buFont typeface="Arial" pitchFamily="34" charset="0"/>
                        <a:buNone/>
                      </a:pPr>
                      <a:endParaRPr lang="en-US" dirty="0" smtClean="0"/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dirty="0" err="1" smtClean="0"/>
                        <a:t>Dokumentation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elektronisk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baseline="0" dirty="0" err="1" smtClean="0"/>
                        <a:t>patientjournal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og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databaser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13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Indikatorer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Angiver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forslag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til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indikatorer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til</a:t>
                      </a:r>
                      <a:r>
                        <a:rPr lang="en-US" dirty="0" smtClean="0"/>
                        <a:t>: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dirty="0" err="1" smtClean="0"/>
                        <a:t>Nationale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databaser</a:t>
                      </a:r>
                      <a:endParaRPr lang="en-US" dirty="0" smtClean="0"/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dirty="0" err="1" smtClean="0"/>
                        <a:t>Lokal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kvalitetsvurdering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13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Opdateret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viden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Øger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personalets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kompetencer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Samler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nyeste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viden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Prioriteringsredskab</a:t>
                      </a:r>
                      <a:r>
                        <a:rPr lang="en-US" dirty="0" smtClean="0"/>
                        <a:t> for </a:t>
                      </a:r>
                      <a:r>
                        <a:rPr lang="en-US" dirty="0" err="1" smtClean="0"/>
                        <a:t>ledelse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ved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introduktion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udvikling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af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nyt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eksisterende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personale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13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Anbefalinger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dirty="0" err="1" smtClean="0"/>
                        <a:t>Støtter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personale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patienter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ved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kliniske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beslutninger</a:t>
                      </a:r>
                      <a:endParaRPr lang="en-US" dirty="0" smtClean="0"/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dirty="0" smtClean="0"/>
                        <a:t>Giver </a:t>
                      </a:r>
                      <a:r>
                        <a:rPr lang="en-US" dirty="0" err="1" smtClean="0"/>
                        <a:t>brugere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pårørende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samfund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indsigt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hvad</a:t>
                      </a:r>
                      <a:r>
                        <a:rPr lang="en-US" dirty="0" smtClean="0"/>
                        <a:t> der </a:t>
                      </a:r>
                      <a:r>
                        <a:rPr lang="en-US" dirty="0" err="1" smtClean="0"/>
                        <a:t>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efterspørges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kstboks 2"/>
          <p:cNvSpPr txBox="1"/>
          <p:nvPr/>
        </p:nvSpPr>
        <p:spPr>
          <a:xfrm>
            <a:off x="6948264" y="47667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(</a:t>
            </a:r>
            <a:r>
              <a:rPr lang="en-US" sz="1400" dirty="0" err="1" smtClean="0"/>
              <a:t>Fra</a:t>
            </a:r>
            <a:r>
              <a:rPr lang="en-US" sz="1400" dirty="0" smtClean="0"/>
              <a:t> Fag </a:t>
            </a:r>
            <a:r>
              <a:rPr lang="en-US" sz="1400" dirty="0" err="1" smtClean="0"/>
              <a:t>til</a:t>
            </a:r>
            <a:r>
              <a:rPr lang="en-US" sz="1400" dirty="0" smtClean="0"/>
              <a:t> </a:t>
            </a:r>
            <a:r>
              <a:rPr lang="en-US" sz="1400" dirty="0" err="1" smtClean="0"/>
              <a:t>Forskning</a:t>
            </a:r>
            <a:r>
              <a:rPr lang="en-US" sz="1400" dirty="0" smtClean="0"/>
              <a:t> 2017)</a:t>
            </a:r>
            <a:endParaRPr lang="en-US" sz="1400" dirty="0"/>
          </a:p>
        </p:txBody>
      </p:sp>
      <p:pic>
        <p:nvPicPr>
          <p:cNvPr id="6" name="Ly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384"/>
    </mc:Choice>
    <mc:Fallback xmlns="">
      <p:transition spd="slow" advTm="192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/>
          <p:cNvSpPr/>
          <p:nvPr/>
        </p:nvSpPr>
        <p:spPr>
          <a:xfrm>
            <a:off x="323528" y="908720"/>
            <a:ext cx="7632848" cy="5328592"/>
          </a:xfrm>
          <a:prstGeom prst="ellipse">
            <a:avLst/>
          </a:prstGeom>
          <a:noFill/>
          <a:ln w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ktangel 6"/>
          <p:cNvSpPr/>
          <p:nvPr/>
        </p:nvSpPr>
        <p:spPr>
          <a:xfrm>
            <a:off x="899592" y="2038196"/>
            <a:ext cx="7128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dirty="0" smtClean="0"/>
              <a:t>Kliniske retningslinjer er et vigtigt arbejdsredskab, der sikrer ensartede og kvalitetsbaserede behandlingstilbud.</a:t>
            </a:r>
          </a:p>
          <a:p>
            <a:endParaRPr lang="da-DK" sz="2400" dirty="0" smtClean="0"/>
          </a:p>
          <a:p>
            <a:r>
              <a:rPr lang="da-DK" sz="2400" dirty="0" smtClean="0"/>
              <a:t> De kliniske retningslinjer bygger bro mellem klinisk praksis og forskning, og gør det lettere for de kliniske sygeplejersker at følge de bedste anbefalinger i plejen af den enkelte patient.</a:t>
            </a:r>
          </a:p>
        </p:txBody>
      </p:sp>
      <p:sp>
        <p:nvSpPr>
          <p:cNvPr id="10" name="Tekstboks 9"/>
          <p:cNvSpPr txBox="1"/>
          <p:nvPr/>
        </p:nvSpPr>
        <p:spPr>
          <a:xfrm>
            <a:off x="2987824" y="116632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HVORFOR?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11266" name="Picture 2" descr="Hvem - Hvad og Hvorfor ??? - Maria Agervi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0"/>
            <a:ext cx="2436103" cy="1841352"/>
          </a:xfrm>
          <a:prstGeom prst="rect">
            <a:avLst/>
          </a:prstGeom>
          <a:noFill/>
        </p:spPr>
      </p:pic>
      <p:pic>
        <p:nvPicPr>
          <p:cNvPr id="4" name="Ly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099"/>
    </mc:Choice>
    <mc:Fallback xmlns="">
      <p:transition spd="slow" advTm="420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HVORFOR </a:t>
            </a:r>
            <a:r>
              <a:rPr lang="en-US" dirty="0" err="1" smtClean="0">
                <a:solidFill>
                  <a:srgbClr val="002060"/>
                </a:solidFill>
              </a:rPr>
              <a:t>er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der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behov</a:t>
            </a:r>
            <a:r>
              <a:rPr lang="en-US" dirty="0" smtClean="0">
                <a:solidFill>
                  <a:srgbClr val="002060"/>
                </a:solidFill>
              </a:rPr>
              <a:t> for </a:t>
            </a:r>
            <a:r>
              <a:rPr lang="en-US" dirty="0" err="1" smtClean="0">
                <a:solidFill>
                  <a:srgbClr val="002060"/>
                </a:solidFill>
              </a:rPr>
              <a:t>kliniske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retningslinjer</a:t>
            </a:r>
            <a:r>
              <a:rPr lang="en-US" dirty="0" smtClean="0">
                <a:solidFill>
                  <a:srgbClr val="002060"/>
                </a:solidFill>
              </a:rPr>
              <a:t>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2"/>
          </p:nvPr>
        </p:nvSpPr>
        <p:spPr>
          <a:xfrm>
            <a:off x="4211960" y="1196752"/>
            <a:ext cx="4320480" cy="5047456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err="1" smtClean="0"/>
              <a:t>Forbedrer</a:t>
            </a:r>
            <a:r>
              <a:rPr lang="en-US" sz="2800" dirty="0" smtClean="0"/>
              <a:t> </a:t>
            </a:r>
            <a:r>
              <a:rPr lang="en-US" sz="2800" dirty="0" err="1" smtClean="0"/>
              <a:t>kvaliteten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klinisk</a:t>
            </a:r>
            <a:r>
              <a:rPr lang="en-US" sz="2800" dirty="0" smtClean="0"/>
              <a:t> </a:t>
            </a:r>
            <a:r>
              <a:rPr lang="en-US" sz="2800" dirty="0" err="1" smtClean="0"/>
              <a:t>praksis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err="1" smtClean="0"/>
              <a:t>Reducerer</a:t>
            </a:r>
            <a:r>
              <a:rPr lang="en-US" sz="2800" dirty="0" smtClean="0"/>
              <a:t> </a:t>
            </a:r>
            <a:r>
              <a:rPr lang="en-US" sz="2800" dirty="0" err="1" smtClean="0"/>
              <a:t>brugen</a:t>
            </a:r>
            <a:r>
              <a:rPr lang="en-US" sz="2800" dirty="0" smtClean="0"/>
              <a:t> </a:t>
            </a:r>
            <a:r>
              <a:rPr lang="en-US" sz="2800" dirty="0" err="1" smtClean="0"/>
              <a:t>af</a:t>
            </a:r>
            <a:r>
              <a:rPr lang="en-US" sz="2800" dirty="0" smtClean="0"/>
              <a:t> </a:t>
            </a:r>
            <a:r>
              <a:rPr lang="en-US" sz="2800" dirty="0" err="1" smtClean="0"/>
              <a:t>unødvendige</a:t>
            </a:r>
            <a:r>
              <a:rPr lang="en-US" sz="2800" dirty="0" smtClean="0"/>
              <a:t>, </a:t>
            </a:r>
            <a:r>
              <a:rPr lang="en-US" sz="2800" dirty="0" err="1" smtClean="0"/>
              <a:t>ineffektive</a:t>
            </a:r>
            <a:r>
              <a:rPr lang="en-US" sz="2800" dirty="0" smtClean="0"/>
              <a:t> </a:t>
            </a:r>
            <a:r>
              <a:rPr lang="en-US" sz="2800" dirty="0" err="1" smtClean="0"/>
              <a:t>og</a:t>
            </a:r>
            <a:r>
              <a:rPr lang="en-US" sz="2800" dirty="0" smtClean="0"/>
              <a:t> </a:t>
            </a:r>
            <a:r>
              <a:rPr lang="en-US" sz="2800" dirty="0" err="1" smtClean="0"/>
              <a:t>skadelige</a:t>
            </a:r>
            <a:r>
              <a:rPr lang="en-US" sz="2800" dirty="0" smtClean="0"/>
              <a:t> </a:t>
            </a:r>
            <a:r>
              <a:rPr lang="en-US" sz="2800" dirty="0" err="1" smtClean="0"/>
              <a:t>interventioner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err="1" smtClean="0"/>
              <a:t>Faciliterer</a:t>
            </a:r>
            <a:r>
              <a:rPr lang="en-US" sz="2800" dirty="0" smtClean="0"/>
              <a:t> </a:t>
            </a:r>
            <a:r>
              <a:rPr lang="en-US" sz="2800" dirty="0" err="1" smtClean="0"/>
              <a:t>pleje</a:t>
            </a:r>
            <a:r>
              <a:rPr lang="en-US" sz="2800" dirty="0" smtClean="0"/>
              <a:t> </a:t>
            </a:r>
            <a:r>
              <a:rPr lang="en-US" sz="2800" dirty="0" err="1" smtClean="0"/>
              <a:t>og</a:t>
            </a:r>
            <a:r>
              <a:rPr lang="en-US" sz="2800" dirty="0" smtClean="0"/>
              <a:t> </a:t>
            </a:r>
            <a:r>
              <a:rPr lang="en-US" sz="2800" dirty="0" err="1" smtClean="0"/>
              <a:t>behandling</a:t>
            </a:r>
            <a:r>
              <a:rPr lang="en-US" sz="2800" dirty="0" smtClean="0"/>
              <a:t> </a:t>
            </a:r>
            <a:r>
              <a:rPr lang="en-US" sz="2800" dirty="0" err="1" smtClean="0"/>
              <a:t>af</a:t>
            </a:r>
            <a:r>
              <a:rPr lang="en-US" sz="2800" dirty="0" smtClean="0"/>
              <a:t> </a:t>
            </a:r>
            <a:r>
              <a:rPr lang="en-US" sz="2800" dirty="0" err="1" smtClean="0"/>
              <a:t>patienter</a:t>
            </a:r>
            <a:r>
              <a:rPr lang="en-US" sz="2800" dirty="0" smtClean="0"/>
              <a:t> med </a:t>
            </a:r>
            <a:r>
              <a:rPr lang="en-US" sz="2800" dirty="0" err="1" smtClean="0"/>
              <a:t>maksimal</a:t>
            </a:r>
            <a:r>
              <a:rPr lang="en-US" sz="2800" dirty="0" smtClean="0"/>
              <a:t> </a:t>
            </a:r>
            <a:r>
              <a:rPr lang="en-US" sz="2800" dirty="0" err="1" smtClean="0"/>
              <a:t>udbytte</a:t>
            </a:r>
            <a:r>
              <a:rPr lang="en-US" sz="2800" dirty="0" smtClean="0"/>
              <a:t> </a:t>
            </a:r>
            <a:r>
              <a:rPr lang="en-US" sz="2800" dirty="0" err="1" smtClean="0"/>
              <a:t>og</a:t>
            </a:r>
            <a:r>
              <a:rPr lang="en-US" sz="2800" dirty="0" smtClean="0"/>
              <a:t> minimal </a:t>
            </a:r>
            <a:r>
              <a:rPr lang="en-US" sz="2800" dirty="0" err="1" smtClean="0"/>
              <a:t>risiko</a:t>
            </a:r>
            <a:r>
              <a:rPr lang="en-US" sz="2800" dirty="0" smtClean="0"/>
              <a:t> for </a:t>
            </a:r>
            <a:r>
              <a:rPr lang="en-US" sz="2800" dirty="0" err="1" smtClean="0"/>
              <a:t>skade</a:t>
            </a:r>
            <a:r>
              <a:rPr lang="en-US" sz="2800" dirty="0" smtClean="0"/>
              <a:t> med </a:t>
            </a:r>
            <a:r>
              <a:rPr lang="en-US" sz="2800" dirty="0" err="1" smtClean="0"/>
              <a:t>rimelige</a:t>
            </a:r>
            <a:r>
              <a:rPr lang="en-US" sz="2800" dirty="0" smtClean="0"/>
              <a:t> </a:t>
            </a:r>
            <a:r>
              <a:rPr lang="en-US" sz="2800" dirty="0" err="1" smtClean="0"/>
              <a:t>omkostninger</a:t>
            </a:r>
            <a:endParaRPr lang="en-US" sz="2800" dirty="0" smtClean="0"/>
          </a:p>
          <a:p>
            <a:endParaRPr lang="en-US" dirty="0"/>
          </a:p>
        </p:txBody>
      </p:sp>
      <p:sp>
        <p:nvSpPr>
          <p:cNvPr id="7" name="Tekstboks 6"/>
          <p:cNvSpPr txBox="1"/>
          <p:nvPr/>
        </p:nvSpPr>
        <p:spPr>
          <a:xfrm>
            <a:off x="323528" y="1988840"/>
            <a:ext cx="38164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HVIS RETNINGSLINJEN ER UDVIKLET EFTER INTERNATIONALE STANDARDER</a:t>
            </a:r>
          </a:p>
          <a:p>
            <a:endParaRPr lang="en-US" sz="2400" dirty="0" smtClean="0"/>
          </a:p>
          <a:p>
            <a:r>
              <a:rPr lang="en-US" sz="2400" dirty="0" smtClean="0"/>
              <a:t> – OG IMPLEMENTERET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smtClean="0"/>
              <a:t>PRAKSIS</a:t>
            </a:r>
            <a:endParaRPr lang="en-US" sz="2400" dirty="0"/>
          </a:p>
        </p:txBody>
      </p:sp>
      <p:sp>
        <p:nvSpPr>
          <p:cNvPr id="8" name="Tekstboks 7"/>
          <p:cNvSpPr txBox="1"/>
          <p:nvPr/>
        </p:nvSpPr>
        <p:spPr>
          <a:xfrm>
            <a:off x="6444208" y="1700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kstboks 8"/>
          <p:cNvSpPr txBox="1"/>
          <p:nvPr/>
        </p:nvSpPr>
        <p:spPr>
          <a:xfrm>
            <a:off x="4067944" y="638132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Pantelli</a:t>
            </a:r>
            <a:r>
              <a:rPr lang="en-US" dirty="0" smtClean="0"/>
              <a:t>  D et.al 2019 </a:t>
            </a:r>
            <a:endParaRPr lang="en-US" dirty="0"/>
          </a:p>
        </p:txBody>
      </p:sp>
      <p:pic>
        <p:nvPicPr>
          <p:cNvPr id="13" name="Lyd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637"/>
    </mc:Choice>
    <mc:Fallback xmlns="">
      <p:transition spd="slow" advTm="1156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rnap">
  <a:themeElements>
    <a:clrScheme name="Brugerdefineret 2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138677"/>
      </a:accent1>
      <a:accent2>
        <a:srgbClr val="EA157A"/>
      </a:accent2>
      <a:accent3>
        <a:srgbClr val="FEB80A"/>
      </a:accent3>
      <a:accent4>
        <a:srgbClr val="5FE7D5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Karnap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rnap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1428</TotalTime>
  <Words>769</Words>
  <Application>Microsoft Office PowerPoint</Application>
  <PresentationFormat>Skærmshow (4:3)</PresentationFormat>
  <Paragraphs>160</Paragraphs>
  <Slides>15</Slides>
  <Notes>12</Notes>
  <HiddenSlides>0</HiddenSlides>
  <MMClips>15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Schoolbook</vt:lpstr>
      <vt:lpstr>Comic Sans MS</vt:lpstr>
      <vt:lpstr>Wingdings</vt:lpstr>
      <vt:lpstr>Wingdings 2</vt:lpstr>
      <vt:lpstr>Karnap</vt:lpstr>
      <vt:lpstr>Kliniske Retningslinjer – Hvad, Hvorfor og Hvordan?</vt:lpstr>
      <vt:lpstr>Spørgsmålet HVAD?</vt:lpstr>
      <vt:lpstr>HVAD er en klinisk retningslinje?</vt:lpstr>
      <vt:lpstr>PowerPoint-præsentation</vt:lpstr>
      <vt:lpstr>PowerPoint-præsentation</vt:lpstr>
      <vt:lpstr>HVORFOR udvikles kliniske retningslinjer?</vt:lpstr>
      <vt:lpstr>PowerPoint-præsentation</vt:lpstr>
      <vt:lpstr>PowerPoint-præsentation</vt:lpstr>
      <vt:lpstr>HVORFOR er der behov for kliniske retningslinjer?</vt:lpstr>
      <vt:lpstr>Kliniske retningslinjers betydning for sundhedsfaglig kvalitet</vt:lpstr>
      <vt:lpstr>Overvejelser før udarbejdelse af en klinisk retningslinje – HVORDAN?</vt:lpstr>
      <vt:lpstr>Udvikling af en klinisk retningslinje - HVORDAN?</vt:lpstr>
      <vt:lpstr>Implementering – HVORDAN?</vt:lpstr>
      <vt:lpstr>Internationale centre, der spiller en væsentlig rolle ved udarbejdelse af kliniske retningslinjer 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Kliniske Retningslinjer – Hvad, Hvorfor og Hvordan?</dc:title>
  <dc:creator>Marianne</dc:creator>
  <cp:lastModifiedBy>Marianne Wetendorff Nørgaard</cp:lastModifiedBy>
  <cp:revision>32</cp:revision>
  <dcterms:created xsi:type="dcterms:W3CDTF">2021-04-23T07:24:47Z</dcterms:created>
  <dcterms:modified xsi:type="dcterms:W3CDTF">2021-05-17T07:59:09Z</dcterms:modified>
</cp:coreProperties>
</file>