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A3BB10-EBE3-4539-A8F5-0112E5DCA787}" type="datetimeFigureOut">
              <a:rPr lang="da-DK" smtClean="0"/>
              <a:pPr/>
              <a:t>14-10-2021</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565DED-E321-415C-AC09-55C17E1CAF3E}" type="slidenum">
              <a:rPr lang="da-DK" smtClean="0"/>
              <a:pPr/>
              <a:t>‹nr.›</a:t>
            </a:fld>
            <a:endParaRPr lang="da-DK"/>
          </a:p>
        </p:txBody>
      </p:sp>
    </p:spTree>
    <p:extLst>
      <p:ext uri="{BB962C8B-B14F-4D97-AF65-F5344CB8AC3E}">
        <p14:creationId xmlns:p14="http://schemas.microsoft.com/office/powerpoint/2010/main" val="523770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1</a:t>
            </a:fld>
            <a:endParaRPr lang="da-DK"/>
          </a:p>
        </p:txBody>
      </p:sp>
    </p:spTree>
    <p:extLst>
      <p:ext uri="{BB962C8B-B14F-4D97-AF65-F5344CB8AC3E}">
        <p14:creationId xmlns:p14="http://schemas.microsoft.com/office/powerpoint/2010/main" val="3005441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10</a:t>
            </a:fld>
            <a:endParaRPr lang="da-DK"/>
          </a:p>
        </p:txBody>
      </p:sp>
    </p:spTree>
    <p:extLst>
      <p:ext uri="{BB962C8B-B14F-4D97-AF65-F5344CB8AC3E}">
        <p14:creationId xmlns:p14="http://schemas.microsoft.com/office/powerpoint/2010/main" val="3845835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2</a:t>
            </a:fld>
            <a:endParaRPr lang="da-DK"/>
          </a:p>
        </p:txBody>
      </p:sp>
    </p:spTree>
    <p:extLst>
      <p:ext uri="{BB962C8B-B14F-4D97-AF65-F5344CB8AC3E}">
        <p14:creationId xmlns:p14="http://schemas.microsoft.com/office/powerpoint/2010/main" val="3005441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3</a:t>
            </a:fld>
            <a:endParaRPr lang="da-DK"/>
          </a:p>
        </p:txBody>
      </p:sp>
    </p:spTree>
    <p:extLst>
      <p:ext uri="{BB962C8B-B14F-4D97-AF65-F5344CB8AC3E}">
        <p14:creationId xmlns:p14="http://schemas.microsoft.com/office/powerpoint/2010/main" val="545085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4</a:t>
            </a:fld>
            <a:endParaRPr lang="da-DK"/>
          </a:p>
        </p:txBody>
      </p:sp>
    </p:spTree>
    <p:extLst>
      <p:ext uri="{BB962C8B-B14F-4D97-AF65-F5344CB8AC3E}">
        <p14:creationId xmlns:p14="http://schemas.microsoft.com/office/powerpoint/2010/main" val="197634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5</a:t>
            </a:fld>
            <a:endParaRPr lang="da-DK"/>
          </a:p>
        </p:txBody>
      </p:sp>
    </p:spTree>
    <p:extLst>
      <p:ext uri="{BB962C8B-B14F-4D97-AF65-F5344CB8AC3E}">
        <p14:creationId xmlns:p14="http://schemas.microsoft.com/office/powerpoint/2010/main" val="2234340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6</a:t>
            </a:fld>
            <a:endParaRPr lang="da-DK"/>
          </a:p>
        </p:txBody>
      </p:sp>
    </p:spTree>
    <p:extLst>
      <p:ext uri="{BB962C8B-B14F-4D97-AF65-F5344CB8AC3E}">
        <p14:creationId xmlns:p14="http://schemas.microsoft.com/office/powerpoint/2010/main" val="173708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7</a:t>
            </a:fld>
            <a:endParaRPr lang="da-DK"/>
          </a:p>
        </p:txBody>
      </p:sp>
    </p:spTree>
    <p:extLst>
      <p:ext uri="{BB962C8B-B14F-4D97-AF65-F5344CB8AC3E}">
        <p14:creationId xmlns:p14="http://schemas.microsoft.com/office/powerpoint/2010/main" val="623060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8</a:t>
            </a:fld>
            <a:endParaRPr lang="da-DK"/>
          </a:p>
        </p:txBody>
      </p:sp>
    </p:spTree>
    <p:extLst>
      <p:ext uri="{BB962C8B-B14F-4D97-AF65-F5344CB8AC3E}">
        <p14:creationId xmlns:p14="http://schemas.microsoft.com/office/powerpoint/2010/main" val="2234877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9</a:t>
            </a:fld>
            <a:endParaRPr lang="da-DK"/>
          </a:p>
        </p:txBody>
      </p:sp>
    </p:spTree>
    <p:extLst>
      <p:ext uri="{BB962C8B-B14F-4D97-AF65-F5344CB8AC3E}">
        <p14:creationId xmlns:p14="http://schemas.microsoft.com/office/powerpoint/2010/main" val="2170918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2584716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3375980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327719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112814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1281859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252004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4247278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1874801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2327902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843280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3C4C79B9-B3C3-4141-9369-45BD4C6768F3}" type="datetimeFigureOut">
              <a:rPr lang="da-DK" smtClean="0"/>
              <a:pPr/>
              <a:t>14-10-2021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C2FB3C2C-3CED-4D22-9FC1-03DF198112C5}" type="slidenum">
              <a:rPr lang="da-DK" smtClean="0"/>
              <a:pPr/>
              <a:t>‹nr.›</a:t>
            </a:fld>
            <a:endParaRPr lang="da-DK"/>
          </a:p>
        </p:txBody>
      </p:sp>
    </p:spTree>
    <p:extLst>
      <p:ext uri="{BB962C8B-B14F-4D97-AF65-F5344CB8AC3E}">
        <p14:creationId xmlns:p14="http://schemas.microsoft.com/office/powerpoint/2010/main" val="2708378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4C79B9-B3C3-4141-9369-45BD4C6768F3}" type="datetimeFigureOut">
              <a:rPr lang="da-DK" smtClean="0"/>
              <a:pPr/>
              <a:t>14-10-2021</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B3C2C-3CED-4D22-9FC1-03DF198112C5}" type="slidenum">
              <a:rPr lang="da-DK" smtClean="0"/>
              <a:pPr/>
              <a:t>‹nr.›</a:t>
            </a:fld>
            <a:endParaRPr lang="da-DK"/>
          </a:p>
        </p:txBody>
      </p:sp>
    </p:spTree>
    <p:extLst>
      <p:ext uri="{BB962C8B-B14F-4D97-AF65-F5344CB8AC3E}">
        <p14:creationId xmlns:p14="http://schemas.microsoft.com/office/powerpoint/2010/main" val="2382194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region-hovedstaden-ekstern.23video.com/secret/10362742/69b1201b882626a36bba4934b7f8ef8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0" y="0"/>
            <a:ext cx="9144000" cy="436510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ctrTitle"/>
          </p:nvPr>
        </p:nvSpPr>
        <p:spPr>
          <a:xfrm>
            <a:off x="414865" y="633021"/>
            <a:ext cx="7334008" cy="2808312"/>
          </a:xfrm>
        </p:spPr>
        <p:txBody>
          <a:bodyPr>
            <a:normAutofit/>
          </a:bodyPr>
          <a:lstStyle/>
          <a:p>
            <a:r>
              <a:rPr lang="da-DK" sz="1800" b="1" dirty="0">
                <a:solidFill>
                  <a:schemeClr val="bg1"/>
                </a:solidFill>
                <a:effectLst/>
                <a:latin typeface="Arial" panose="020B0604020202020204" pitchFamily="34" charset="0"/>
                <a:ea typeface="Times New Roman" panose="02020603050405020304" pitchFamily="18" charset="0"/>
              </a:rPr>
              <a:t>Klinisk retningslinje om forudsigelse af aggression og vold, inden for kort tid, hos patienter indlagt på psykiatrisk sygehus</a:t>
            </a:r>
            <a:endParaRPr lang="da-DK" sz="3100" dirty="0">
              <a:solidFill>
                <a:schemeClr val="bg1"/>
              </a:solidFill>
            </a:endParaRPr>
          </a:p>
        </p:txBody>
      </p:sp>
      <p:sp>
        <p:nvSpPr>
          <p:cNvPr id="3" name="Undertitel 2"/>
          <p:cNvSpPr>
            <a:spLocks noGrp="1"/>
          </p:cNvSpPr>
          <p:nvPr>
            <p:ph type="subTitle" idx="1"/>
          </p:nvPr>
        </p:nvSpPr>
        <p:spPr>
          <a:xfrm>
            <a:off x="397483" y="4545124"/>
            <a:ext cx="6400800" cy="792088"/>
          </a:xfrm>
        </p:spPr>
        <p:txBody>
          <a:bodyPr/>
          <a:lstStyle/>
          <a:p>
            <a:pPr algn="l">
              <a:spcBef>
                <a:spcPts val="0"/>
              </a:spcBef>
            </a:pPr>
            <a:r>
              <a:rPr lang="en-GB" sz="4000" b="1" baseline="30000" dirty="0">
                <a:solidFill>
                  <a:srgbClr val="002060"/>
                </a:solidFill>
                <a:latin typeface="+mj-lt"/>
              </a:rPr>
              <a:t>CENTER FOR KLINISKE RETNINGSLINJER</a:t>
            </a:r>
            <a:endParaRPr lang="en-GB" sz="4000" baseline="30000" dirty="0">
              <a:solidFill>
                <a:srgbClr val="002060"/>
              </a:solidFill>
              <a:latin typeface="+mj-lt"/>
            </a:endParaRPr>
          </a:p>
          <a:p>
            <a:pPr algn="l">
              <a:spcBef>
                <a:spcPts val="0"/>
              </a:spcBef>
            </a:pPr>
            <a:r>
              <a:rPr lang="en-GB" sz="2400" baseline="30000" dirty="0">
                <a:solidFill>
                  <a:srgbClr val="002060"/>
                </a:solidFill>
                <a:latin typeface="+mj-lt"/>
              </a:rPr>
              <a:t>- CLEARINGHOUSE</a:t>
            </a:r>
          </a:p>
          <a:p>
            <a:pPr algn="l">
              <a:spcBef>
                <a:spcPts val="0"/>
              </a:spcBef>
            </a:pPr>
            <a:endParaRPr lang="da-DK" dirty="0">
              <a:solidFill>
                <a:srgbClr val="002060"/>
              </a:solidFill>
              <a:latin typeface="+mj-lt"/>
            </a:endParaRPr>
          </a:p>
        </p:txBody>
      </p:sp>
      <p:sp>
        <p:nvSpPr>
          <p:cNvPr id="18" name="Undertitel 2"/>
          <p:cNvSpPr txBox="1">
            <a:spLocks/>
          </p:cNvSpPr>
          <p:nvPr/>
        </p:nvSpPr>
        <p:spPr>
          <a:xfrm>
            <a:off x="107504" y="6453336"/>
            <a:ext cx="5040560" cy="4921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endParaRPr lang="en-GB" sz="2400"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20" name="Rektangel 19"/>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grpSp>
        <p:nvGrpSpPr>
          <p:cNvPr id="21" name="Gruppe 20"/>
          <p:cNvGrpSpPr/>
          <p:nvPr/>
        </p:nvGrpSpPr>
        <p:grpSpPr>
          <a:xfrm>
            <a:off x="7873560" y="4819787"/>
            <a:ext cx="1246823" cy="1535262"/>
            <a:chOff x="7668344" y="4653136"/>
            <a:chExt cx="1339770" cy="1649711"/>
          </a:xfrm>
        </p:grpSpPr>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9659" y="4653136"/>
              <a:ext cx="1145508" cy="701076"/>
            </a:xfrm>
            <a:prstGeom prst="rect">
              <a:avLst/>
            </a:prstGeom>
          </p:spPr>
        </p:pic>
        <p:pic>
          <p:nvPicPr>
            <p:cNvPr id="23" name="Billed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8344" y="5359515"/>
              <a:ext cx="1339770" cy="943332"/>
            </a:xfrm>
            <a:prstGeom prst="rect">
              <a:avLst/>
            </a:prstGeom>
          </p:spPr>
        </p:pic>
      </p:grpSp>
      <p:pic>
        <p:nvPicPr>
          <p:cNvPr id="24" name="Billede 23"/>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sp>
        <p:nvSpPr>
          <p:cNvPr id="26" name="Tekstboks 25"/>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3818487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a:bodyPr>
          <a:lstStyle/>
          <a:p>
            <a:pPr algn="l">
              <a:lnSpc>
                <a:spcPct val="115000"/>
              </a:lnSpc>
              <a:spcBef>
                <a:spcPts val="200"/>
              </a:spcBef>
              <a:spcAft>
                <a:spcPts val="1200"/>
              </a:spcAft>
            </a:pPr>
            <a:r>
              <a:rPr lang="da-DK" sz="1600" b="0" i="0"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Psykiatrien i Region hovedstande har produceret en video, der viser anvendelsen af BVC:</a:t>
            </a:r>
            <a:br>
              <a:rPr lang="da-DK" sz="900" b="0" i="0" u="sng" dirty="0">
                <a:solidFill>
                  <a:srgbClr val="0000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br>
            <a:br>
              <a:rPr lang="da-DK" sz="900" b="0" i="0" u="sng" dirty="0">
                <a:solidFill>
                  <a:srgbClr val="0000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br>
            <a:r>
              <a:rPr lang="da-DK" sz="900" b="0" i="0" u="sng" dirty="0">
                <a:solidFill>
                  <a:srgbClr val="0000FF"/>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ttps://region-hovedstaden-ekstern.23video.com/secret/10362742/69b1201b882626a36bba4934b7f8ef8f</a:t>
            </a:r>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6"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2424078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lstStyle/>
          <a:p>
            <a:pPr algn="l">
              <a:lnSpc>
                <a:spcPct val="107000"/>
              </a:lnSpc>
              <a:spcAft>
                <a:spcPts val="800"/>
              </a:spcAft>
            </a:pPr>
            <a:r>
              <a:rPr lang="da-DK" sz="1800" b="1" dirty="0">
                <a:effectLst/>
                <a:latin typeface="Arial" panose="020B0604020202020204" pitchFamily="34" charset="0"/>
                <a:ea typeface="Times New Roman" panose="02020603050405020304" pitchFamily="18" charset="0"/>
                <a:cs typeface="Times New Roman" panose="02020603050405020304" pitchFamily="18" charset="0"/>
              </a:rPr>
              <a:t>Forfattere:</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Arial" panose="020B0604020202020204" pitchFamily="34" charset="0"/>
                <a:ea typeface="Times New Roman" panose="02020603050405020304" pitchFamily="18" charset="0"/>
                <a:cs typeface="Times New Roman" panose="02020603050405020304" pitchFamily="18" charset="0"/>
              </a:rPr>
              <a:t>Trine Ulriksen Hauge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Arial" panose="020B0604020202020204" pitchFamily="34" charset="0"/>
                <a:ea typeface="Times New Roman" panose="02020603050405020304" pitchFamily="18" charset="0"/>
                <a:cs typeface="Times New Roman" panose="02020603050405020304" pitchFamily="18" charset="0"/>
              </a:rPr>
              <a:t>Louise Halle</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Luise </a:t>
            </a:r>
            <a:r>
              <a:rPr lang="de-DE" sz="1800" b="1" dirty="0" err="1">
                <a:effectLst/>
                <a:latin typeface="Arial" panose="020B0604020202020204" pitchFamily="34" charset="0"/>
                <a:ea typeface="Times New Roman" panose="02020603050405020304" pitchFamily="18" charset="0"/>
                <a:cs typeface="Times New Roman" panose="02020603050405020304" pitchFamily="18" charset="0"/>
              </a:rPr>
              <a:t>Skinnerup</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Britt </a:t>
            </a:r>
            <a:r>
              <a:rPr lang="de-DE" sz="1800" b="1" dirty="0" err="1">
                <a:effectLst/>
                <a:latin typeface="Arial" panose="020B0604020202020204" pitchFamily="34" charset="0"/>
                <a:ea typeface="Times New Roman" panose="02020603050405020304" pitchFamily="18" charset="0"/>
                <a:cs typeface="Times New Roman" panose="02020603050405020304" pitchFamily="18" charset="0"/>
              </a:rPr>
              <a:t>Laugesen</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Jacob </a:t>
            </a:r>
            <a:r>
              <a:rPr lang="de-DE" sz="1800" b="1" dirty="0" err="1">
                <a:effectLst/>
                <a:latin typeface="Arial" panose="020B0604020202020204" pitchFamily="34" charset="0"/>
                <a:ea typeface="Times New Roman" panose="02020603050405020304" pitchFamily="18" charset="0"/>
                <a:cs typeface="Times New Roman" panose="02020603050405020304" pitchFamily="18" charset="0"/>
              </a:rPr>
              <a:t>Hvidhjelm</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Jette Kristine Christiansen</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Hanne Becker Nissen</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Torben </a:t>
            </a:r>
            <a:r>
              <a:rPr lang="de-DE" sz="1800" b="1" dirty="0" err="1">
                <a:effectLst/>
                <a:latin typeface="Arial" panose="020B0604020202020204" pitchFamily="34" charset="0"/>
                <a:ea typeface="Times New Roman" panose="02020603050405020304" pitchFamily="18" charset="0"/>
                <a:cs typeface="Times New Roman" panose="02020603050405020304" pitchFamily="18" charset="0"/>
              </a:rPr>
              <a:t>Østergaard</a:t>
            </a: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 Christensen</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Preben Ulrich Pedersen</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e-DE" sz="1800" b="1" dirty="0">
                <a:effectLst/>
                <a:latin typeface="Arial" panose="020B0604020202020204" pitchFamily="34" charset="0"/>
                <a:ea typeface="Times New Roman" panose="02020603050405020304" pitchFamily="18" charset="0"/>
                <a:cs typeface="Times New Roman" panose="02020603050405020304" pitchFamily="18" charset="0"/>
              </a:rPr>
              <a:t>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Arial" panose="020B0604020202020204" pitchFamily="34" charset="0"/>
                <a:ea typeface="Times New Roman" panose="02020603050405020304" pitchFamily="18" charset="0"/>
                <a:cs typeface="Times New Roman" panose="02020603050405020304" pitchFamily="18" charset="0"/>
              </a:rPr>
              <a:t>Kontaktoplysninger:</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Arial" panose="020B0604020202020204" pitchFamily="34" charset="0"/>
                <a:ea typeface="Times New Roman" panose="02020603050405020304" pitchFamily="18" charset="0"/>
                <a:cs typeface="Times New Roman" panose="02020603050405020304" pitchFamily="18" charset="0"/>
              </a:rPr>
              <a:t>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Arial" panose="020B0604020202020204" pitchFamily="34" charset="0"/>
                <a:ea typeface="Times New Roman" panose="02020603050405020304" pitchFamily="18" charset="0"/>
                <a:cs typeface="Times New Roman" panose="02020603050405020304" pitchFamily="18" charset="0"/>
              </a:rPr>
              <a:t>Trine Hauge mail: trha@ucn.dk</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Louise Halle mail: lodh@rn.dk</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da-DK" dirty="0"/>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baseline="30000" dirty="0">
                <a:solidFill>
                  <a:schemeClr val="bg1"/>
                </a:solidFill>
                <a:latin typeface="+mj-lt"/>
              </a:rPr>
              <a:t>CENTER FOR KLINISKE RETNINGSLINJER</a:t>
            </a:r>
          </a:p>
          <a:p>
            <a:pPr algn="l">
              <a:spcBef>
                <a:spcPts val="0"/>
              </a:spcBef>
            </a:pPr>
            <a:r>
              <a:rPr lang="en-GB" sz="1600" baseline="30000" dirty="0">
                <a:solidFill>
                  <a:schemeClr val="bg1"/>
                </a:solidFill>
                <a:latin typeface="+mj-lt"/>
              </a:rPr>
              <a:t>- CLEARINGHOUSE </a:t>
            </a:r>
          </a:p>
          <a:p>
            <a:pPr algn="l">
              <a:spcBef>
                <a:spcPts val="0"/>
              </a:spcBef>
            </a:pPr>
            <a:endParaRPr lang="en-GB" sz="2400"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46098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fontScale="90000"/>
          </a:bodyPr>
          <a:lstStyle/>
          <a:p>
            <a:pPr algn="l">
              <a:lnSpc>
                <a:spcPct val="107000"/>
              </a:lnSpc>
              <a:spcAft>
                <a:spcPts val="800"/>
              </a:spcAft>
            </a:pPr>
            <a:br>
              <a:rPr lang="da-DK" sz="180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rPr>
              <a:t>Centrale budskaber</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Bør voksne patienter (fyldt 18 år), der indlægges på psykiatrisk afdeling dagligt vurderes for risiko for udvikling af aggressiv og voldelig adfærd under hele deres indlæggelse?</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Calibri" panose="020F0502020204030204" pitchFamily="34" charset="0"/>
                <a:ea typeface="Times New Roman" panose="02020603050405020304" pitchFamily="18" charset="0"/>
                <a:cs typeface="Times New Roman" panose="02020603050405020304" pitchFamily="18" charset="0"/>
              </a:rPr>
              <a:t>Svag anbefaling:</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Overveje at foretage systematisk vurdering med </a:t>
            </a:r>
            <a:r>
              <a:rPr lang="da-DK" sz="1800" dirty="0" err="1">
                <a:effectLst/>
                <a:latin typeface="Calibri" panose="020F0502020204030204" pitchFamily="34" charset="0"/>
                <a:ea typeface="Times New Roman" panose="02020603050405020304" pitchFamily="18" charset="0"/>
                <a:cs typeface="Times New Roman" panose="02020603050405020304" pitchFamily="18" charset="0"/>
              </a:rPr>
              <a:t>Brøset</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da-DK" sz="1800" dirty="0" err="1">
                <a:effectLst/>
                <a:latin typeface="Calibri" panose="020F0502020204030204" pitchFamily="34" charset="0"/>
                <a:ea typeface="Times New Roman" panose="02020603050405020304" pitchFamily="18" charset="0"/>
                <a:cs typeface="Times New Roman" panose="02020603050405020304" pitchFamily="18" charset="0"/>
              </a:rPr>
              <a:t>Violence</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Checklist (BVC) hos voksne patienter, der er fyldt 18 år indlagt på psykiatrisk hospital med henblik på at forudsige kortids risiko for aggressiv og voldelig adfærd. Denne vurdering kan finde sted tre gange i døgnet svarende til en gang i hver vagt under hele patientens indlæggelse.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Calibri" panose="020F0502020204030204" pitchFamily="34" charset="0"/>
                <a:ea typeface="Times New Roman" panose="02020603050405020304" pitchFamily="18" charset="0"/>
                <a:cs typeface="Times New Roman" panose="02020603050405020304" pitchFamily="18" charset="0"/>
              </a:rPr>
              <a:t>Baggrund for valg af spørgsmål: </a:t>
            </a:r>
            <a:br>
              <a:rPr lang="da-DK" sz="1800" b="1"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Psykiatriske patienter ønsker et sikkert og trygt behandlingsmiljø, når de skal være indlagt. Aggressiv og voldelig adfærd fra patienten selv eller medpatienter, kan have negativ indflydelse på pleje- og behandlingsforløbet. Der er studier, der har vist, at systematisk og struktureret vurdering af patienternes kortids risiko for aggressiv og voldelig adfærd, kan reducere mulige voldelige episoder, samt tvangsbehandling af patienterne.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3120431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fontScale="90000"/>
          </a:bodyPr>
          <a:lstStyle/>
          <a:p>
            <a:pPr algn="l">
              <a:lnSpc>
                <a:spcPct val="107000"/>
              </a:lnSpc>
              <a:spcAft>
                <a:spcPts val="800"/>
              </a:spcAft>
            </a:pPr>
            <a:r>
              <a:rPr lang="da-DK" sz="180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rPr>
              <a:t>Centrale budskaber</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Bør Børn og unge mellem 12-17 år, der indlægges på psykiatrisk afdeling dagligt vurderes for risiko for udvikling aggressiv og voldelig adfærd under hele deres indlæggelse?</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r>
              <a:rPr lang="da-DK" sz="1800" b="1" dirty="0">
                <a:effectLst/>
                <a:latin typeface="Calibri" panose="020F0502020204030204" pitchFamily="34" charset="0"/>
                <a:ea typeface="Times New Roman" panose="02020603050405020304" pitchFamily="18" charset="0"/>
                <a:cs typeface="Times New Roman" panose="02020603050405020304" pitchFamily="18" charset="0"/>
              </a:rPr>
              <a:t>Konsensus anbefaling</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Det er god praksis at overveje at foretage systematisk vurdering med </a:t>
            </a:r>
            <a:r>
              <a:rPr lang="da-DK" sz="1800" dirty="0" err="1">
                <a:effectLst/>
                <a:latin typeface="Calibri" panose="020F0502020204030204" pitchFamily="34" charset="0"/>
                <a:ea typeface="Times New Roman" panose="02020603050405020304" pitchFamily="18" charset="0"/>
                <a:cs typeface="Times New Roman" panose="02020603050405020304" pitchFamily="18" charset="0"/>
              </a:rPr>
              <a:t>Brøset</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da-DK" sz="1800" dirty="0" err="1">
                <a:effectLst/>
                <a:latin typeface="Calibri" panose="020F0502020204030204" pitchFamily="34" charset="0"/>
                <a:ea typeface="Times New Roman" panose="02020603050405020304" pitchFamily="18" charset="0"/>
                <a:cs typeface="Times New Roman" panose="02020603050405020304" pitchFamily="18" charset="0"/>
              </a:rPr>
              <a:t>Violence</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Checklist (BVC) hos patienter 12-17 år indlagt på psykiatrisk hospital med henblik på at forudsige aggressiv og voldelig adfærd. Denne vurdering kan gennemføres tre gange dagligt eller efter behov under hele patientens indlæggelse.</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effectLst/>
                <a:latin typeface="Calibri" panose="020F0502020204030204" pitchFamily="34" charset="0"/>
                <a:ea typeface="Times New Roman" panose="02020603050405020304" pitchFamily="18" charset="0"/>
                <a:cs typeface="Times New Roman" panose="02020603050405020304" pitchFamily="18" charset="0"/>
              </a:rPr>
              <a:t>Baggrund for valg af spørgsmål: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Voksne psykiatriske patienter ønsker et sikkert og trygt behandlingsmiljø. Aggressiv og voldelig adfærd fra patienten selv eller medpatienter, kan have negativ indflydelse på pleje og behandlingsforløbet. Der er studier, der har vist at systematisk og struktureret vurdering af især voksne patienternes kortidsrisiko for aggressiv og voldelig adfærd, kan reducere aggressiv adfærd, der kan føre til voldelige episoder. Det formodes, at dette også gør sig gældende for patienter 12-17 år. I to studier indgår der patienter fra 12-65 år, men data er ikke rapporteret separat for aldersgruppen 12-17 år. På nogle danske børnepsykiatriske afdelinger, anvendes BVC som screeningsredskab, derfor er det relevant at undersøge evidensen af anvendelsen af BVC for patienter i aldersgruppen 12-17 år.</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921961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a:bodyPr>
          <a:lstStyle/>
          <a:p>
            <a:pPr algn="l">
              <a:lnSpc>
                <a:spcPct val="107000"/>
              </a:lnSpc>
              <a:spcAft>
                <a:spcPts val="800"/>
              </a:spcAft>
            </a:pPr>
            <a:r>
              <a:rPr lang="da-DK"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Baggrund</a:t>
            </a:r>
            <a:br>
              <a:rPr lang="da-DK"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Aggression, som kan føre til aggressiv og/eller voldelig adfærd, er et udbredt problem i hele sundhedssektoren og fremhæves ofte - ikke blot af sundhedsprofessionelle men også i medierne, af forskere og af faglige organisationer </a:t>
            </a:r>
            <a:b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b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Flere studier påviser en sammenhæng mellem aggressive og voldelige hændelser og anvendelsen af tvang i psykiatrisk sammenhæng</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Når psykiatriske patienters aggressive og voldelige adfærd er på den politiske dagsorden i Danmark, er det ud fra et ønske om at forebygge anvendelsen af tvang i de psykiatriske hospitalsafdelinger. Der er bred politisk og faglig enighed om, at tvang skal forebygges og nedbringes igennem monitorering samt igennem en profylaktisk indsats i de psykiatriske afdelinger </a:t>
            </a: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3930430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a:bodyPr>
          <a:lstStyle/>
          <a:p>
            <a:pPr algn="l">
              <a:lnSpc>
                <a:spcPct val="107000"/>
              </a:lnSpc>
              <a:spcAft>
                <a:spcPts val="800"/>
              </a:spcAft>
            </a:pPr>
            <a:r>
              <a:rPr lang="da-DK"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Baggrund (fortsat)</a:t>
            </a:r>
            <a:br>
              <a:rPr lang="da-DK"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I Danmark registreres al anvendelse af tvang under indlæggelse i tvangsprotokoller og alle tvangsforanstaltninger indberettes til Sundhedsstyrelsen. I Sundhedsstyrelsens nyeste rapport vedrørende monitorering af tvang fra 2020 fremgår det, at 5815 voksne personer i 2019 var berørt af en eller flere tvangsforanstaltninger under deres indlæggelse i psykiatrisk regi.  Antallet af aggressive og voldelige hændelser er formentlig større, da den aggressive og voldelige adfærd af forskellige grunde underrapporteres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Af litteratur omhandlende patienters oplevelser i forbindelse med at være indlagt i psykiatrisk regi. Her fremgå det, at det for patienterne var vigtigt at føle sig trygge og sikre under indlæggelsen. Forekomst af aggressiv og voldelig adfærd i afdelingen bevirkede, at patienterne følte sig utrygge og usikre, hvilket indvirkede negativt på den samlede patientoplevelse af at være indlagt på en psykiatrisk afdeling </a:t>
            </a: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3986205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a:bodyPr>
          <a:lstStyle/>
          <a:p>
            <a:pPr algn="l">
              <a:lnSpc>
                <a:spcPct val="115000"/>
              </a:lnSpc>
              <a:spcBef>
                <a:spcPts val="200"/>
              </a:spcBef>
              <a:spcAft>
                <a:spcPts val="1200"/>
              </a:spcAft>
            </a:pPr>
            <a: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2.5 Population</a:t>
            </a:r>
            <a:b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Calibri" panose="020F0502020204030204" pitchFamily="34" charset="0"/>
                <a:cs typeface="Times New Roman" panose="02020603050405020304" pitchFamily="18" charset="0"/>
              </a:rPr>
              <a:t>Alle voksne psykiatriske patienter (fyldt 18 år), indlagt på psykiatrisk hospital </a:t>
            </a:r>
            <a:br>
              <a:rPr lang="da-DK" sz="1800" dirty="0">
                <a:effectLst/>
                <a:latin typeface="Calibri" panose="020F0502020204030204" pitchFamily="34" charset="0"/>
                <a:ea typeface="Calibri" panose="020F0502020204030204" pitchFamily="34" charset="0"/>
                <a:cs typeface="Times New Roman" panose="02020603050405020304" pitchFamily="18" charset="0"/>
              </a:rPr>
            </a:br>
            <a:r>
              <a:rPr lang="da-DK" sz="1800" dirty="0">
                <a:effectLst/>
                <a:latin typeface="Calibri" panose="020F0502020204030204" pitchFamily="34" charset="0"/>
                <a:ea typeface="Calibri" panose="020F0502020204030204" pitchFamily="34" charset="0"/>
                <a:cs typeface="Times New Roman" panose="02020603050405020304" pitchFamily="18" charset="0"/>
              </a:rPr>
              <a:t>Ikke knyttet til specifikke diagnoser</a:t>
            </a:r>
            <a:br>
              <a:rPr lang="da-DK" sz="1800" dirty="0">
                <a:effectLst/>
                <a:latin typeface="Calibri" panose="020F0502020204030204" pitchFamily="34" charset="0"/>
                <a:ea typeface="Calibri" panose="020F0502020204030204" pitchFamily="34" charset="0"/>
                <a:cs typeface="Times New Roman" panose="02020603050405020304" pitchFamily="18" charset="0"/>
              </a:rPr>
            </a:br>
            <a:r>
              <a:rPr lang="da-DK" sz="1800" dirty="0">
                <a:effectLst/>
                <a:latin typeface="Calibri" panose="020F0502020204030204" pitchFamily="34" charset="0"/>
                <a:ea typeface="Calibri" panose="020F0502020204030204" pitchFamily="34" charset="0"/>
                <a:cs typeface="Times New Roman" panose="02020603050405020304" pitchFamily="18" charset="0"/>
              </a:rPr>
              <a:t>Screeningsinstrumentet BVC er udviklet til voksne over 18 år, men anvendes erfaringsmæssigt også til børn og unge ned til 12 år</a:t>
            </a:r>
            <a:br>
              <a:rPr lang="da-DK" sz="1800" dirty="0">
                <a:effectLst/>
                <a:latin typeface="Calibri" panose="020F0502020204030204" pitchFamily="34" charset="0"/>
                <a:ea typeface="Calibri" panose="020F0502020204030204" pitchFamily="34"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2.6 Målgruppe for retningslinjen</a:t>
            </a:r>
            <a:br>
              <a:rPr lang="da-DK"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r>
              <a:rPr lang="da-DK" sz="1800" dirty="0" err="1">
                <a:effectLst/>
                <a:latin typeface="Calibri" panose="020F0502020204030204" pitchFamily="34" charset="0"/>
                <a:ea typeface="Times New Roman" panose="02020603050405020304" pitchFamily="18" charset="0"/>
                <a:cs typeface="Times New Roman" panose="02020603050405020304" pitchFamily="18" charset="0"/>
              </a:rPr>
              <a:t>Retningslinjen</a:t>
            </a: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 henvender sig til sundhedsprofessionelle, der varetager pleje og behandling af patienter på psykiatriske hospitaler.</a:t>
            </a: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3964486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a:bodyPr>
          <a:lstStyle/>
          <a:p>
            <a:pPr algn="l">
              <a:lnSpc>
                <a:spcPct val="115000"/>
              </a:lnSpc>
              <a:spcBef>
                <a:spcPts val="200"/>
              </a:spcBef>
              <a:spcAft>
                <a:spcPts val="1200"/>
              </a:spcAft>
            </a:pPr>
            <a:b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b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Hoved resultat:</a:t>
            </a:r>
            <a:b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r>
              <a:rPr lang="da-DK" sz="1800" dirty="0">
                <a:latin typeface="Calibri Light" panose="020F0302020204030204" pitchFamily="34" charset="0"/>
                <a:ea typeface="Times New Roman" panose="02020603050405020304" pitchFamily="18" charset="0"/>
                <a:cs typeface="Times New Roman" panose="02020603050405020304" pitchFamily="18" charset="0"/>
              </a:rPr>
              <a:t>Viser at relative risiko (RR) for aggressive episoder kan halveres ved systematisk vurdering (RR 0,53) – dette er baseret på to studier med 1041 deltagere, og der er moderat evidens. Uden vurdering ville der være forekommet 180 aggressive episoder per 1000 patienter, dette er reduceret til 95 episoder/1000 patienter.</a:t>
            </a:r>
            <a:br>
              <a:rPr lang="da-DK" sz="1800" dirty="0">
                <a:latin typeface="Calibri Light" panose="020F0302020204030204" pitchFamily="34" charset="0"/>
                <a:ea typeface="Times New Roman" panose="02020603050405020304" pitchFamily="18" charset="0"/>
                <a:cs typeface="Times New Roman" panose="02020603050405020304" pitchFamily="18" charset="0"/>
              </a:rPr>
            </a:br>
            <a:br>
              <a:rPr lang="da-DK" sz="1800" dirty="0">
                <a:latin typeface="Calibri Light" panose="020F0302020204030204" pitchFamily="34" charset="0"/>
                <a:ea typeface="Times New Roman" panose="02020603050405020304" pitchFamily="18" charset="0"/>
                <a:cs typeface="Times New Roman" panose="02020603050405020304" pitchFamily="18" charset="0"/>
              </a:rPr>
            </a:br>
            <a:r>
              <a:rPr lang="da-DK" sz="1800" dirty="0">
                <a:latin typeface="Calibri Light" panose="020F0302020204030204" pitchFamily="34" charset="0"/>
                <a:ea typeface="Times New Roman" panose="02020603050405020304" pitchFamily="18" charset="0"/>
                <a:cs typeface="Times New Roman" panose="02020603050405020304" pitchFamily="18" charset="0"/>
              </a:rPr>
              <a:t>Reduktionen skyldes især, at der iværksættes interventioner, der forebygger udvikling af aggressiv adfærd. Det drejer sig om samtale med patienter, </a:t>
            </a:r>
            <a:r>
              <a:rPr lang="da-DK" sz="1800" dirty="0" err="1">
                <a:latin typeface="Calibri Light" panose="020F0302020204030204" pitchFamily="34" charset="0"/>
                <a:ea typeface="Times New Roman" panose="02020603050405020304" pitchFamily="18" charset="0"/>
                <a:cs typeface="Times New Roman" panose="02020603050405020304" pitchFamily="18" charset="0"/>
              </a:rPr>
              <a:t>skærmning</a:t>
            </a:r>
            <a:r>
              <a:rPr lang="da-DK" sz="1800" dirty="0">
                <a:latin typeface="Calibri Light" panose="020F0302020204030204" pitchFamily="34" charset="0"/>
                <a:ea typeface="Times New Roman" panose="02020603050405020304" pitchFamily="18" charset="0"/>
                <a:cs typeface="Times New Roman" panose="02020603050405020304" pitchFamily="18" charset="0"/>
              </a:rPr>
              <a:t> af patienterne, at benytte patientens egne metoder til at forebygge aggression mm.</a:t>
            </a:r>
            <a:b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endParaRPr lang="da-DK"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graphicFrame>
        <p:nvGraphicFramePr>
          <p:cNvPr id="3" name="Tabel 2">
            <a:extLst>
              <a:ext uri="{FF2B5EF4-FFF2-40B4-BE49-F238E27FC236}">
                <a16:creationId xmlns:a16="http://schemas.microsoft.com/office/drawing/2014/main" id="{7CBA311B-770E-48CA-9393-4AA1FDFC3F49}"/>
              </a:ext>
            </a:extLst>
          </p:cNvPr>
          <p:cNvGraphicFramePr>
            <a:graphicFrameLocks noGrp="1"/>
          </p:cNvGraphicFramePr>
          <p:nvPr>
            <p:extLst>
              <p:ext uri="{D42A27DB-BD31-4B8C-83A1-F6EECF244321}">
                <p14:modId xmlns:p14="http://schemas.microsoft.com/office/powerpoint/2010/main" val="3508366086"/>
              </p:ext>
            </p:extLst>
          </p:nvPr>
        </p:nvGraphicFramePr>
        <p:xfrm>
          <a:off x="421687" y="116632"/>
          <a:ext cx="8001000" cy="1368151"/>
        </p:xfrm>
        <a:graphic>
          <a:graphicData uri="http://schemas.openxmlformats.org/drawingml/2006/table">
            <a:tbl>
              <a:tblPr firstRow="1" firstCol="1" bandRow="1">
                <a:tableStyleId>{5C22544A-7EE6-4342-B048-85BDC9FD1C3A}</a:tableStyleId>
              </a:tblPr>
              <a:tblGrid>
                <a:gridCol w="1385729">
                  <a:extLst>
                    <a:ext uri="{9D8B030D-6E8A-4147-A177-3AD203B41FA5}">
                      <a16:colId xmlns:a16="http://schemas.microsoft.com/office/drawing/2014/main" val="1243746811"/>
                    </a:ext>
                  </a:extLst>
                </a:gridCol>
                <a:gridCol w="960120">
                  <a:extLst>
                    <a:ext uri="{9D8B030D-6E8A-4147-A177-3AD203B41FA5}">
                      <a16:colId xmlns:a16="http://schemas.microsoft.com/office/drawing/2014/main" val="1046774267"/>
                    </a:ext>
                  </a:extLst>
                </a:gridCol>
                <a:gridCol w="960120">
                  <a:extLst>
                    <a:ext uri="{9D8B030D-6E8A-4147-A177-3AD203B41FA5}">
                      <a16:colId xmlns:a16="http://schemas.microsoft.com/office/drawing/2014/main" val="1671847796"/>
                    </a:ext>
                  </a:extLst>
                </a:gridCol>
                <a:gridCol w="960120">
                  <a:extLst>
                    <a:ext uri="{9D8B030D-6E8A-4147-A177-3AD203B41FA5}">
                      <a16:colId xmlns:a16="http://schemas.microsoft.com/office/drawing/2014/main" val="3868952844"/>
                    </a:ext>
                  </a:extLst>
                </a:gridCol>
                <a:gridCol w="960120">
                  <a:extLst>
                    <a:ext uri="{9D8B030D-6E8A-4147-A177-3AD203B41FA5}">
                      <a16:colId xmlns:a16="http://schemas.microsoft.com/office/drawing/2014/main" val="3778141055"/>
                    </a:ext>
                  </a:extLst>
                </a:gridCol>
                <a:gridCol w="694531">
                  <a:extLst>
                    <a:ext uri="{9D8B030D-6E8A-4147-A177-3AD203B41FA5}">
                      <a16:colId xmlns:a16="http://schemas.microsoft.com/office/drawing/2014/main" val="1606818252"/>
                    </a:ext>
                  </a:extLst>
                </a:gridCol>
                <a:gridCol w="2080260">
                  <a:extLst>
                    <a:ext uri="{9D8B030D-6E8A-4147-A177-3AD203B41FA5}">
                      <a16:colId xmlns:a16="http://schemas.microsoft.com/office/drawing/2014/main" val="359328874"/>
                    </a:ext>
                  </a:extLst>
                </a:gridCol>
              </a:tblGrid>
              <a:tr h="1368151">
                <a:tc>
                  <a:txBody>
                    <a:bodyPr/>
                    <a:lstStyle/>
                    <a:p>
                      <a:pPr algn="ctr">
                        <a:lnSpc>
                          <a:spcPct val="107000"/>
                        </a:lnSpc>
                        <a:spcAft>
                          <a:spcPts val="800"/>
                        </a:spcAft>
                      </a:pPr>
                      <a:r>
                        <a:rPr lang="da-DK" sz="900" dirty="0">
                          <a:effectLst/>
                        </a:rPr>
                        <a:t>Aggressive episoder (Antal aggressive episoder)</a:t>
                      </a:r>
                      <a:r>
                        <a:rPr lang="da-DK" sz="800" dirty="0">
                          <a:effectLst/>
                        </a:rPr>
                        <a:t> </a:t>
                      </a:r>
                      <a:endParaRPr lang="da-DK"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a:lnSpc>
                          <a:spcPct val="107000"/>
                        </a:lnSpc>
                        <a:spcAft>
                          <a:spcPts val="800"/>
                        </a:spcAft>
                      </a:pPr>
                      <a:r>
                        <a:rPr lang="da-DK" sz="800">
                          <a:effectLst/>
                        </a:rPr>
                        <a:t>180 per 1.000 </a:t>
                      </a:r>
                      <a:endParaRPr lang="da-DK"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algn="ctr">
                        <a:lnSpc>
                          <a:spcPct val="107000"/>
                        </a:lnSpc>
                        <a:spcAft>
                          <a:spcPts val="800"/>
                        </a:spcAft>
                      </a:pPr>
                      <a:r>
                        <a:rPr lang="da-DK" sz="900">
                          <a:effectLst/>
                        </a:rPr>
                        <a:t>95 per 1.000</a:t>
                      </a:r>
                      <a:br>
                        <a:rPr lang="da-DK" sz="900">
                          <a:effectLst/>
                        </a:rPr>
                      </a:br>
                      <a:r>
                        <a:rPr lang="da-DK" sz="900">
                          <a:effectLst/>
                        </a:rPr>
                        <a:t>(56 to 162)</a:t>
                      </a:r>
                      <a:r>
                        <a:rPr lang="da-DK" sz="800">
                          <a:effectLst/>
                        </a:rPr>
                        <a:t> </a:t>
                      </a:r>
                      <a:endParaRPr lang="da-DK"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tc>
                <a:tc>
                  <a:txBody>
                    <a:bodyPr/>
                    <a:lstStyle/>
                    <a:p>
                      <a:pPr algn="ctr">
                        <a:lnSpc>
                          <a:spcPct val="107000"/>
                        </a:lnSpc>
                        <a:spcAft>
                          <a:spcPts val="800"/>
                        </a:spcAft>
                      </a:pPr>
                      <a:r>
                        <a:rPr lang="da-DK" sz="800">
                          <a:effectLst/>
                        </a:rPr>
                        <a:t>RR 0.53</a:t>
                      </a:r>
                      <a:br>
                        <a:rPr lang="da-DK" sz="800">
                          <a:effectLst/>
                        </a:rPr>
                      </a:br>
                      <a:r>
                        <a:rPr lang="da-DK" sz="800">
                          <a:effectLst/>
                        </a:rPr>
                        <a:t>(0.31 to 0.90) </a:t>
                      </a:r>
                      <a:endParaRPr lang="da-DK"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algn="ctr">
                        <a:lnSpc>
                          <a:spcPct val="107000"/>
                        </a:lnSpc>
                        <a:spcAft>
                          <a:spcPts val="800"/>
                        </a:spcAft>
                      </a:pPr>
                      <a:r>
                        <a:rPr lang="da-DK" sz="800">
                          <a:effectLst/>
                        </a:rPr>
                        <a:t>1041</a:t>
                      </a:r>
                      <a:br>
                        <a:rPr lang="da-DK" sz="800">
                          <a:effectLst/>
                        </a:rPr>
                      </a:br>
                      <a:r>
                        <a:rPr lang="da-DK" sz="800">
                          <a:effectLst/>
                        </a:rPr>
                        <a:t>(2 observational studies) </a:t>
                      </a:r>
                      <a:endParaRPr lang="da-DK"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algn="ctr">
                        <a:lnSpc>
                          <a:spcPct val="107000"/>
                        </a:lnSpc>
                        <a:spcAft>
                          <a:spcPts val="800"/>
                        </a:spcAft>
                      </a:pPr>
                      <a:r>
                        <a:rPr lang="da-DK" sz="1050">
                          <a:effectLst/>
                        </a:rPr>
                        <a:t>⨁⨁⨁◯</a:t>
                      </a:r>
                      <a:br>
                        <a:rPr lang="da-DK" sz="800">
                          <a:effectLst/>
                        </a:rPr>
                      </a:br>
                      <a:r>
                        <a:rPr lang="da-DK" sz="800">
                          <a:effectLst/>
                        </a:rPr>
                        <a:t>MODERATE </a:t>
                      </a:r>
                      <a:endParaRPr lang="da-DK"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algn="ctr">
                        <a:lnSpc>
                          <a:spcPct val="107000"/>
                        </a:lnSpc>
                        <a:spcAft>
                          <a:spcPts val="800"/>
                        </a:spcAft>
                      </a:pPr>
                      <a:r>
                        <a:rPr lang="da-DK" sz="800" dirty="0">
                          <a:effectLst/>
                        </a:rPr>
                        <a:t>[Daglig vurdering af voksne patienters (fyldt 18 år) risiko for udvikling af aggressiv og voldelig adfærd, kan sandsynligvis reducere aggressiv og voldelig adfærd overfor medpatienter, patienterne selv og personale. </a:t>
                      </a:r>
                      <a:endParaRPr lang="da-DK"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841520357"/>
                  </a:ext>
                </a:extLst>
              </a:tr>
            </a:tbl>
          </a:graphicData>
        </a:graphic>
      </p:graphicFrame>
    </p:spTree>
    <p:extLst>
      <p:ext uri="{BB962C8B-B14F-4D97-AF65-F5344CB8AC3E}">
        <p14:creationId xmlns:p14="http://schemas.microsoft.com/office/powerpoint/2010/main" val="2096419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476672"/>
            <a:ext cx="6334472" cy="5688631"/>
          </a:xfrm>
        </p:spPr>
        <p:txBody>
          <a:bodyPr>
            <a:normAutofit/>
          </a:bodyPr>
          <a:lstStyle/>
          <a:p>
            <a:pPr algn="l">
              <a:lnSpc>
                <a:spcPct val="115000"/>
              </a:lnSpc>
              <a:spcBef>
                <a:spcPts val="200"/>
              </a:spcBef>
              <a:spcAft>
                <a:spcPts val="1200"/>
              </a:spcAft>
            </a:pPr>
            <a:r>
              <a:rPr lang="da-DK" sz="1800" b="1" dirty="0">
                <a:effectLst/>
                <a:latin typeface="Calibri" panose="020F0502020204030204" pitchFamily="34" charset="0"/>
                <a:ea typeface="Times New Roman" panose="02020603050405020304" pitchFamily="18" charset="0"/>
                <a:cs typeface="Times New Roman" panose="02020603050405020304" pitchFamily="18" charset="0"/>
              </a:rPr>
              <a:t>Sundhedsprofessionelles perspektiv på anvendelse af BVC</a:t>
            </a:r>
            <a:b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br>
              <a:rPr lang="da-DK" sz="18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BVC-instrumentet brugervenligt, hvis der gives en kort introduktion om dets anvendelse, og fordelene ved at anvende redskabet synes at opveje den indsats, sundhedsprofessionelle skal investere i at anvende instrumentet.</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Implementering af systematiseret risikovurdering har vist, at det kan reducere personalets frygt for at komme til skade. Før interventionen svarede 40% af sygeplejerskerne ”at de var bange for at komme til skade på arbejdet”. </a:t>
            </a: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br>
              <a:rPr lang="da-DK" sz="1800" dirty="0">
                <a:effectLst/>
                <a:latin typeface="Calibri" panose="020F0502020204030204" pitchFamily="34" charset="0"/>
                <a:ea typeface="Times New Roman" panose="02020603050405020304" pitchFamily="18" charset="0"/>
                <a:cs typeface="Times New Roman" panose="02020603050405020304" pitchFamily="18" charset="0"/>
              </a:rPr>
            </a:br>
            <a:r>
              <a:rPr lang="da-DK" sz="1800" dirty="0">
                <a:effectLst/>
                <a:latin typeface="Calibri" panose="020F0502020204030204" pitchFamily="34" charset="0"/>
                <a:ea typeface="Times New Roman" panose="02020603050405020304" pitchFamily="18" charset="0"/>
                <a:cs typeface="Times New Roman" panose="02020603050405020304" pitchFamily="18" charset="0"/>
              </a:rPr>
              <a:t>Endvidere har indførelse af systematisk risikovurdering signifikant forbedret den skriftlige dokumentation om patienternes adfærd op til aggressive og voldelige episoder.</a:t>
            </a: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5"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u="sng" baseline="30000" dirty="0">
                <a:solidFill>
                  <a:schemeClr val="bg1"/>
                </a:solidFill>
                <a:latin typeface="+mj-lt"/>
              </a:rPr>
              <a:t>CENTER FOR KLINISKE RETNINGSLINJER</a:t>
            </a:r>
          </a:p>
          <a:p>
            <a:pPr algn="l">
              <a:spcBef>
                <a:spcPts val="0"/>
              </a:spcBef>
            </a:pPr>
            <a:r>
              <a:rPr lang="en-GB" sz="1600" u="sng" baseline="30000" dirty="0">
                <a:solidFill>
                  <a:schemeClr val="bg1"/>
                </a:solidFill>
                <a:latin typeface="+mj-lt"/>
              </a:rPr>
              <a:t>- CLEARINGHOUSE </a:t>
            </a:r>
          </a:p>
          <a:p>
            <a:pPr algn="l">
              <a:spcBef>
                <a:spcPts val="0"/>
              </a:spcBef>
            </a:pPr>
            <a:endParaRPr lang="en-GB" sz="2400" u="sng"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spTree>
    <p:extLst>
      <p:ext uri="{BB962C8B-B14F-4D97-AF65-F5344CB8AC3E}">
        <p14:creationId xmlns:p14="http://schemas.microsoft.com/office/powerpoint/2010/main" val="2182814309"/>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TotalTime>
  <Words>1251</Words>
  <Application>Microsoft Office PowerPoint</Application>
  <PresentationFormat>Skærmshow (4:3)</PresentationFormat>
  <Paragraphs>57</Paragraphs>
  <Slides>10</Slides>
  <Notes>10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10</vt:i4>
      </vt:variant>
    </vt:vector>
  </HeadingPairs>
  <TitlesOfParts>
    <vt:vector size="16" baseType="lpstr">
      <vt:lpstr>Arial</vt:lpstr>
      <vt:lpstr>Calibri</vt:lpstr>
      <vt:lpstr>Calibri Light</vt:lpstr>
      <vt:lpstr>Times New Roman</vt:lpstr>
      <vt:lpstr>Verdana</vt:lpstr>
      <vt:lpstr>Kontortema</vt:lpstr>
      <vt:lpstr>Klinisk retningslinje om forudsigelse af aggression og vold, inden for kort tid, hos patienter indlagt på psykiatrisk sygehus</vt:lpstr>
      <vt:lpstr>Forfattere: Trine Ulriksen Hauge  Louise Halle Luise Skinnerup Britt Laugesen Jacob Hvidhjelm Jette Kristine Christiansen Hanne Becker Nissen Torben Østergaard Christensen Preben Ulrich Pedersen   Kontaktoplysninger:   Trine Hauge mail: trha@ucn.dk Louise Halle mail: lodh@rn.dk </vt:lpstr>
      <vt:lpstr>  Centrale budskaber Bør voksne patienter (fyldt 18 år), der indlægges på psykiatrisk afdeling dagligt vurderes for risiko for udvikling af aggressiv og voldelig adfærd under hele deres indlæggelse?  Svag anbefaling: Overveje at foretage systematisk vurdering med Brøset Violence Checklist (BVC) hos voksne patienter, der er fyldt 18 år indlagt på psykiatrisk hospital med henblik på at forudsige kortids risiko for aggressiv og voldelig adfærd. Denne vurdering kan finde sted tre gange i døgnet svarende til en gang i hver vagt under hele patientens indlæggelse. ↑  Baggrund for valg af spørgsmål:  Psykiatriske patienter ønsker et sikkert og trygt behandlingsmiljø, når de skal være indlagt. Aggressiv og voldelig adfærd fra patienten selv eller medpatienter, kan have negativ indflydelse på pleje- og behandlingsforløbet. Der er studier, der har vist, at systematisk og struktureret vurdering af patienternes kortids risiko for aggressiv og voldelig adfærd, kan reducere mulige voldelige episoder, samt tvangsbehandling af patienterne.   </vt:lpstr>
      <vt:lpstr>Centrale budskaber Bør Børn og unge mellem 12-17 år, der indlægges på psykiatrisk afdeling dagligt vurderes for risiko for udvikling aggressiv og voldelig adfærd under hele deres indlæggelse?  Konsensus anbefaling: Det er god praksis at overveje at foretage systematisk vurdering med Brøset Violence Checklist (BVC) hos patienter 12-17 år indlagt på psykiatrisk hospital med henblik på at forudsige aggressiv og voldelig adfærd. Denne vurdering kan gennemføres tre gange dagligt eller efter behov under hele patientens indlæggelse.  Baggrund for valg af spørgsmål:  Voksne psykiatriske patienter ønsker et sikkert og trygt behandlingsmiljø. Aggressiv og voldelig adfærd fra patienten selv eller medpatienter, kan have negativ indflydelse på pleje og behandlingsforløbet. Der er studier, der har vist at systematisk og struktureret vurdering af især voksne patienternes kortidsrisiko for aggressiv og voldelig adfærd, kan reducere aggressiv adfærd, der kan føre til voldelige episoder. Det formodes, at dette også gør sig gældende for patienter 12-17 år. I to studier indgår der patienter fra 12-65 år, men data er ikke rapporteret separat for aldersgruppen 12-17 år. På nogle danske børnepsykiatriske afdelinger, anvendes BVC som screeningsredskab, derfor er det relevant at undersøge evidensen af anvendelsen af BVC for patienter i aldersgruppen 12-17 år. </vt:lpstr>
      <vt:lpstr>Baggrund Aggression, som kan føre til aggressiv og/eller voldelig adfærd, er et udbredt problem i hele sundhedssektoren og fremhæves ofte - ikke blot af sundhedsprofessionelle men også i medierne, af forskere og af faglige organisationer   Flere studier påviser en sammenhæng mellem aggressive og voldelige hændelser og anvendelsen af tvang i psykiatrisk sammenhæng  Når psykiatriske patienters aggressive og voldelige adfærd er på den politiske dagsorden i Danmark, er det ud fra et ønske om at forebygge anvendelsen af tvang i de psykiatriske hospitalsafdelinger. Der er bred politisk og faglig enighed om, at tvang skal forebygges og nedbringes igennem monitorering samt igennem en profylaktisk indsats i de psykiatriske afdelinger </vt:lpstr>
      <vt:lpstr>Baggrund (fortsat) I Danmark registreres al anvendelse af tvang under indlæggelse i tvangsprotokoller og alle tvangsforanstaltninger indberettes til Sundhedsstyrelsen. I Sundhedsstyrelsens nyeste rapport vedrørende monitorering af tvang fra 2020 fremgår det, at 5815 voksne personer i 2019 var berørt af en eller flere tvangsforanstaltninger under deres indlæggelse i psykiatrisk regi.  Antallet af aggressive og voldelige hændelser er formentlig større, da den aggressive og voldelige adfærd af forskellige grunde underrapporteres   Af litteratur omhandlende patienters oplevelser i forbindelse med at være indlagt i psykiatrisk regi. Her fremgå det, at det for patienterne var vigtigt at føle sig trygge og sikre under indlæggelsen. Forekomst af aggressiv og voldelig adfærd i afdelingen bevirkede, at patienterne følte sig utrygge og usikre, hvilket indvirkede negativt på den samlede patientoplevelse af at være indlagt på en psykiatrisk afdeling </vt:lpstr>
      <vt:lpstr>2.5 Population Alle voksne psykiatriske patienter (fyldt 18 år), indlagt på psykiatrisk hospital  Ikke knyttet til specifikke diagnoser Screeningsinstrumentet BVC er udviklet til voksne over 18 år, men anvendes erfaringsmæssigt også til børn og unge ned til 12 år   2.6 Målgruppe for retningslinjen Retningslinjen henvender sig til sundhedsprofessionelle, der varetager pleje og behandling af patienter på psykiatriske hospitaler.</vt:lpstr>
      <vt:lpstr>  Hoved resultat: Viser at relative risiko (RR) for aggressive episoder kan halveres ved systematisk vurdering (RR 0,53) – dette er baseret på to studier med 1041 deltagere, og der er moderat evidens. Uden vurdering ville der være forekommet 180 aggressive episoder per 1000 patienter, dette er reduceret til 95 episoder/1000 patienter.  Reduktionen skyldes især, at der iværksættes interventioner, der forebygger udvikling af aggressiv adfærd. Det drejer sig om samtale med patienter, skærmning af patienterne, at benytte patientens egne metoder til at forebygge aggression mm. </vt:lpstr>
      <vt:lpstr>Sundhedsprofessionelles perspektiv på anvendelse af BVC  BVC-instrumentet brugervenligt, hvis der gives en kort introduktion om dets anvendelse, og fordelene ved at anvende redskabet synes at opveje den indsats, sundhedsprofessionelle skal investere i at anvende instrumentet.  Implementering af systematiseret risikovurdering har vist, at det kan reducere personalets frygt for at komme til skade. Før interventionen svarede 40% af sygeplejerskerne ”at de var bange for at komme til skade på arbejdet”.   Endvidere har indførelse af systematisk risikovurdering signifikant forbedret den skriftlige dokumentation om patienternes adfærd op til aggressive og voldelige episoder.</vt:lpstr>
      <vt:lpstr>Psykiatrien i Region hovedstande har produceret en video, der viser anvendelsen af BVC:  ttps://region-hovedstaden-ekstern.23video.com/secret/10362742/69b1201b882626a36bba4934b7f8ef8f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krh</dc:creator>
  <cp:lastModifiedBy>Dennis</cp:lastModifiedBy>
  <cp:revision>16</cp:revision>
  <dcterms:created xsi:type="dcterms:W3CDTF">2013-06-08T18:31:49Z</dcterms:created>
  <dcterms:modified xsi:type="dcterms:W3CDTF">2021-10-14T10:04:38Z</dcterms:modified>
</cp:coreProperties>
</file>