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57" r:id="rId3"/>
    <p:sldId id="259" r:id="rId4"/>
    <p:sldId id="261" r:id="rId5"/>
    <p:sldId id="265" r:id="rId6"/>
    <p:sldId id="267" r:id="rId7"/>
    <p:sldId id="264" r:id="rId8"/>
    <p:sldId id="274" r:id="rId9"/>
    <p:sldId id="307" r:id="rId10"/>
    <p:sldId id="275" r:id="rId11"/>
    <p:sldId id="308" r:id="rId12"/>
    <p:sldId id="276" r:id="rId13"/>
    <p:sldId id="280" r:id="rId14"/>
    <p:sldId id="277" r:id="rId15"/>
    <p:sldId id="282" r:id="rId16"/>
    <p:sldId id="278" r:id="rId17"/>
    <p:sldId id="283" r:id="rId18"/>
    <p:sldId id="327" r:id="rId19"/>
    <p:sldId id="329" r:id="rId20"/>
    <p:sldId id="328" r:id="rId21"/>
    <p:sldId id="326" r:id="rId22"/>
    <p:sldId id="321" r:id="rId23"/>
    <p:sldId id="320" r:id="rId24"/>
    <p:sldId id="330" r:id="rId25"/>
  </p:sldIdLst>
  <p:sldSz cx="9144000" cy="6858000" type="screen4x3"/>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72" y="354"/>
      </p:cViewPr>
      <p:guideLst>
        <p:guide orient="horz" pos="2160"/>
        <p:guide pos="2880"/>
      </p:guideLst>
    </p:cSldViewPr>
  </p:slideViewPr>
  <p:notesTextViewPr>
    <p:cViewPr>
      <p:scale>
        <a:sx n="1" d="1"/>
        <a:sy n="1" d="1"/>
      </p:scale>
      <p:origin x="0" y="0"/>
    </p:cViewPr>
  </p:notesTextViewPr>
  <p:sorterViewPr>
    <p:cViewPr>
      <p:scale>
        <a:sx n="100" d="100"/>
        <a:sy n="100" d="100"/>
      </p:scale>
      <p:origin x="0" y="-7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GB"/>
          </a:p>
        </p:txBody>
      </p:sp>
      <p:sp>
        <p:nvSpPr>
          <p:cNvPr id="3" name="Pladsholder til dato 2"/>
          <p:cNvSpPr>
            <a:spLocks noGrp="1"/>
          </p:cNvSpPr>
          <p:nvPr>
            <p:ph type="dt" sz="quarter" idx="1"/>
          </p:nvPr>
        </p:nvSpPr>
        <p:spPr>
          <a:xfrm>
            <a:off x="3902597" y="0"/>
            <a:ext cx="2985558" cy="500936"/>
          </a:xfrm>
          <a:prstGeom prst="rect">
            <a:avLst/>
          </a:prstGeom>
        </p:spPr>
        <p:txBody>
          <a:bodyPr vert="horz" lIns="96616" tIns="48308" rIns="96616" bIns="48308" rtlCol="0"/>
          <a:lstStyle>
            <a:lvl1pPr algn="r">
              <a:defRPr sz="1300"/>
            </a:lvl1pPr>
          </a:lstStyle>
          <a:p>
            <a:fld id="{2FBE10E0-4481-456B-A078-AD0C8B70308F}" type="datetimeFigureOut">
              <a:rPr lang="en-GB" smtClean="0"/>
              <a:t>28/04/2021</a:t>
            </a:fld>
            <a:endParaRPr lang="en-GB"/>
          </a:p>
        </p:txBody>
      </p:sp>
      <p:sp>
        <p:nvSpPr>
          <p:cNvPr id="4" name="Pladsholder til sidefod 3"/>
          <p:cNvSpPr>
            <a:spLocks noGrp="1"/>
          </p:cNvSpPr>
          <p:nvPr>
            <p:ph type="ftr" sz="quarter" idx="2"/>
          </p:nvPr>
        </p:nvSpPr>
        <p:spPr>
          <a:xfrm>
            <a:off x="0" y="9516038"/>
            <a:ext cx="2985558" cy="500936"/>
          </a:xfrm>
          <a:prstGeom prst="rect">
            <a:avLst/>
          </a:prstGeom>
        </p:spPr>
        <p:txBody>
          <a:bodyPr vert="horz" lIns="96616" tIns="48308" rIns="96616" bIns="48308" rtlCol="0" anchor="b"/>
          <a:lstStyle>
            <a:lvl1pPr algn="l">
              <a:defRPr sz="1300"/>
            </a:lvl1pPr>
          </a:lstStyle>
          <a:p>
            <a:endParaRPr lang="en-GB"/>
          </a:p>
        </p:txBody>
      </p:sp>
      <p:sp>
        <p:nvSpPr>
          <p:cNvPr id="5" name="Pladsholder til diasnummer 4"/>
          <p:cNvSpPr>
            <a:spLocks noGrp="1"/>
          </p:cNvSpPr>
          <p:nvPr>
            <p:ph type="sldNum" sz="quarter" idx="3"/>
          </p:nvPr>
        </p:nvSpPr>
        <p:spPr>
          <a:xfrm>
            <a:off x="3902597" y="9516038"/>
            <a:ext cx="2985558" cy="500936"/>
          </a:xfrm>
          <a:prstGeom prst="rect">
            <a:avLst/>
          </a:prstGeom>
        </p:spPr>
        <p:txBody>
          <a:bodyPr vert="horz" lIns="96616" tIns="48308" rIns="96616" bIns="48308" rtlCol="0" anchor="b"/>
          <a:lstStyle>
            <a:lvl1pPr algn="r">
              <a:defRPr sz="1300"/>
            </a:lvl1pPr>
          </a:lstStyle>
          <a:p>
            <a:fld id="{AD02EAF3-E718-4353-BA89-A4325A1E0F19}" type="slidenum">
              <a:rPr lang="en-GB" smtClean="0"/>
              <a:t>‹nr.›</a:t>
            </a:fld>
            <a:endParaRPr lang="en-GB"/>
          </a:p>
        </p:txBody>
      </p:sp>
    </p:spTree>
    <p:extLst>
      <p:ext uri="{BB962C8B-B14F-4D97-AF65-F5344CB8AC3E}">
        <p14:creationId xmlns:p14="http://schemas.microsoft.com/office/powerpoint/2010/main" val="35327651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GB"/>
          </a:p>
        </p:txBody>
      </p:sp>
      <p:sp>
        <p:nvSpPr>
          <p:cNvPr id="3" name="Pladsholder til dato 2"/>
          <p:cNvSpPr>
            <a:spLocks noGrp="1"/>
          </p:cNvSpPr>
          <p:nvPr>
            <p:ph type="dt" idx="1"/>
          </p:nvPr>
        </p:nvSpPr>
        <p:spPr>
          <a:xfrm>
            <a:off x="3902597" y="0"/>
            <a:ext cx="2985558" cy="500936"/>
          </a:xfrm>
          <a:prstGeom prst="rect">
            <a:avLst/>
          </a:prstGeom>
        </p:spPr>
        <p:txBody>
          <a:bodyPr vert="horz" lIns="96616" tIns="48308" rIns="96616" bIns="48308" rtlCol="0"/>
          <a:lstStyle>
            <a:lvl1pPr algn="r">
              <a:defRPr sz="1300"/>
            </a:lvl1pPr>
          </a:lstStyle>
          <a:p>
            <a:fld id="{1085DAD1-6102-40C4-AD90-0F44BA5338DD}" type="datetimeFigureOut">
              <a:rPr lang="en-GB" smtClean="0"/>
              <a:t>28/04/2021</a:t>
            </a:fld>
            <a:endParaRPr lang="en-GB"/>
          </a:p>
        </p:txBody>
      </p:sp>
      <p:sp>
        <p:nvSpPr>
          <p:cNvPr id="4" name="Pladsholder til diasbillede 3"/>
          <p:cNvSpPr>
            <a:spLocks noGrp="1" noRot="1" noChangeAspect="1"/>
          </p:cNvSpPr>
          <p:nvPr>
            <p:ph type="sldImg" idx="2"/>
          </p:nvPr>
        </p:nvSpPr>
        <p:spPr>
          <a:xfrm>
            <a:off x="939800" y="750888"/>
            <a:ext cx="5010150" cy="3757612"/>
          </a:xfrm>
          <a:prstGeom prst="rect">
            <a:avLst/>
          </a:prstGeom>
          <a:noFill/>
          <a:ln w="12700">
            <a:solidFill>
              <a:prstClr val="black"/>
            </a:solidFill>
          </a:ln>
        </p:spPr>
        <p:txBody>
          <a:bodyPr vert="horz" lIns="96616" tIns="48308" rIns="96616" bIns="48308" rtlCol="0" anchor="ctr"/>
          <a:lstStyle/>
          <a:p>
            <a:endParaRPr lang="en-GB"/>
          </a:p>
        </p:txBody>
      </p:sp>
      <p:sp>
        <p:nvSpPr>
          <p:cNvPr id="5" name="Pladsholder til noter 4"/>
          <p:cNvSpPr>
            <a:spLocks noGrp="1"/>
          </p:cNvSpPr>
          <p:nvPr>
            <p:ph type="body" sz="quarter" idx="3"/>
          </p:nvPr>
        </p:nvSpPr>
        <p:spPr>
          <a:xfrm>
            <a:off x="688975" y="4758889"/>
            <a:ext cx="5511800" cy="4508421"/>
          </a:xfrm>
          <a:prstGeom prst="rect">
            <a:avLst/>
          </a:prstGeom>
        </p:spPr>
        <p:txBody>
          <a:bodyPr vert="horz" lIns="96616" tIns="48308" rIns="96616" bIns="48308"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6" name="Pladsholder til sidefod 5"/>
          <p:cNvSpPr>
            <a:spLocks noGrp="1"/>
          </p:cNvSpPr>
          <p:nvPr>
            <p:ph type="ftr" sz="quarter" idx="4"/>
          </p:nvPr>
        </p:nvSpPr>
        <p:spPr>
          <a:xfrm>
            <a:off x="0" y="9516038"/>
            <a:ext cx="2985558" cy="500936"/>
          </a:xfrm>
          <a:prstGeom prst="rect">
            <a:avLst/>
          </a:prstGeom>
        </p:spPr>
        <p:txBody>
          <a:bodyPr vert="horz" lIns="96616" tIns="48308" rIns="96616" bIns="48308" rtlCol="0" anchor="b"/>
          <a:lstStyle>
            <a:lvl1pPr algn="l">
              <a:defRPr sz="1300"/>
            </a:lvl1pPr>
          </a:lstStyle>
          <a:p>
            <a:endParaRPr lang="en-GB"/>
          </a:p>
        </p:txBody>
      </p:sp>
      <p:sp>
        <p:nvSpPr>
          <p:cNvPr id="7" name="Pladsholder til diasnummer 6"/>
          <p:cNvSpPr>
            <a:spLocks noGrp="1"/>
          </p:cNvSpPr>
          <p:nvPr>
            <p:ph type="sldNum" sz="quarter" idx="5"/>
          </p:nvPr>
        </p:nvSpPr>
        <p:spPr>
          <a:xfrm>
            <a:off x="3902597" y="9516038"/>
            <a:ext cx="2985558" cy="500936"/>
          </a:xfrm>
          <a:prstGeom prst="rect">
            <a:avLst/>
          </a:prstGeom>
        </p:spPr>
        <p:txBody>
          <a:bodyPr vert="horz" lIns="96616" tIns="48308" rIns="96616" bIns="48308" rtlCol="0" anchor="b"/>
          <a:lstStyle>
            <a:lvl1pPr algn="r">
              <a:defRPr sz="1300"/>
            </a:lvl1pPr>
          </a:lstStyle>
          <a:p>
            <a:fld id="{10B41F2D-BAE2-47D4-912B-667E922208AC}" type="slidenum">
              <a:rPr lang="en-GB" smtClean="0"/>
              <a:t>‹nr.›</a:t>
            </a:fld>
            <a:endParaRPr lang="en-GB"/>
          </a:p>
        </p:txBody>
      </p:sp>
    </p:spTree>
    <p:extLst>
      <p:ext uri="{BB962C8B-B14F-4D97-AF65-F5344CB8AC3E}">
        <p14:creationId xmlns:p14="http://schemas.microsoft.com/office/powerpoint/2010/main" val="3777377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F913B616-12D8-4CFD-8C71-7180BFD815F0}" type="slidenum">
              <a:rPr lang="en-US"/>
              <a:pPr/>
              <a:t>3</a:t>
            </a:fld>
            <a:endParaRPr lang="en-US"/>
          </a:p>
        </p:txBody>
      </p:sp>
      <p:sp>
        <p:nvSpPr>
          <p:cNvPr id="31747" name="Rectangle 2"/>
          <p:cNvSpPr>
            <a:spLocks noGrp="1" noRot="1" noChangeAspect="1" noChangeArrowheads="1" noTextEdit="1"/>
          </p:cNvSpPr>
          <p:nvPr>
            <p:ph type="sldImg"/>
          </p:nvPr>
        </p:nvSpPr>
        <p:spPr>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AU">
                <a:latin typeface="Times" charset="0"/>
                <a:cs typeface="MS PGothic" pitchFamily="34" charset="-128"/>
              </a:rPr>
              <a:t>JBI is recognised as a global leader in EBHC. The institute was founded and began in 1996 and is based in the Royal Adelaide Hospital. The JBI is a single discipline School within the Faculty of Health Sciences at the University of Adelaide.</a:t>
            </a:r>
          </a:p>
          <a:p>
            <a:pPr eaLnBrk="1" hangingPunct="1"/>
            <a:r>
              <a:rPr lang="en-US">
                <a:latin typeface="Times" charset="0"/>
                <a:cs typeface="MS PGothic" pitchFamily="34" charset="-128"/>
              </a:rPr>
              <a:t>The JBI is a </a:t>
            </a:r>
            <a:r>
              <a:rPr lang="en-AU">
                <a:latin typeface="Times" charset="0"/>
                <a:cs typeface="MS PGothic" pitchFamily="34" charset="-128"/>
              </a:rPr>
              <a:t>Not-for-profit research institute with over 60 </a:t>
            </a:r>
            <a:r>
              <a:rPr lang="en-US">
                <a:latin typeface="Times" charset="0"/>
                <a:cs typeface="MS PGothic" pitchFamily="34" charset="-128"/>
              </a:rPr>
              <a:t>Collaborating and Affiliate Centres and Collaborating Groups;</a:t>
            </a:r>
          </a:p>
          <a:p>
            <a:pPr eaLnBrk="1" hangingPunct="1"/>
            <a:r>
              <a:rPr lang="en-US">
                <a:latin typeface="Times" charset="0"/>
                <a:cs typeface="MS PGothic" pitchFamily="34" charset="-128"/>
              </a:rPr>
              <a:t>Over seven thousand (7000) subscribing health services and university members in forty seven (47) counties;</a:t>
            </a:r>
          </a:p>
          <a:p>
            <a:pPr eaLnBrk="1" hangingPunct="1"/>
            <a:r>
              <a:rPr lang="en-US">
                <a:latin typeface="Times" charset="0"/>
                <a:cs typeface="MS PGothic" pitchFamily="34" charset="-128"/>
              </a:rPr>
              <a:t>All-of-country/state membership in 20 countries/states: </a:t>
            </a:r>
            <a:r>
              <a:rPr lang="en-US" sz="800">
                <a:latin typeface="Times" charset="0"/>
                <a:cs typeface="MS PGothic" pitchFamily="34" charset="-128"/>
              </a:rPr>
              <a:t>Spain, Scotland, Singapore, Hong Kong, </a:t>
            </a:r>
            <a:r>
              <a:rPr lang="en-AU" sz="800">
                <a:solidFill>
                  <a:srgbClr val="000080"/>
                </a:solidFill>
                <a:latin typeface="Times" charset="0"/>
                <a:cs typeface="MS PGothic" pitchFamily="34" charset="-128"/>
              </a:rPr>
              <a:t>Botswana, Burkina Faso, Cameroon, Ethiopia, Ghana, Kenya, Malawi, Nigeria, Rwanda, Swaziland, Tanzania, Uganda, Zimbabwe, Tasmania, Northern Territory and Australian Capital Territory.</a:t>
            </a:r>
            <a:r>
              <a:rPr lang="en-AU">
                <a:solidFill>
                  <a:srgbClr val="000000"/>
                </a:solidFill>
                <a:latin typeface="Lucida Grande" charset="0"/>
                <a:cs typeface="MS PGothic" pitchFamily="34" charset="-128"/>
              </a:rPr>
              <a:t> </a:t>
            </a:r>
          </a:p>
          <a:p>
            <a:pPr eaLnBrk="1" hangingPunct="1"/>
            <a:endParaRPr lang="en-AU">
              <a:solidFill>
                <a:srgbClr val="000000"/>
              </a:solidFill>
              <a:latin typeface="Lucida Grande" charset="0"/>
              <a:cs typeface="MS PGothic" pitchFamily="34" charset="-128"/>
            </a:endParaRPr>
          </a:p>
          <a:p>
            <a:pPr eaLnBrk="1" hangingPunct="1"/>
            <a:endParaRPr lang="en-AU">
              <a:solidFill>
                <a:srgbClr val="FF0000"/>
              </a:solidFill>
              <a:latin typeface="Verdana" charset="0"/>
              <a:cs typeface="MS PGothic"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109649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4128396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7EF592E1-BE0C-4D3B-ACD9-9BDFA1B96BDF}" type="slidenum">
              <a:rPr lang="en-US"/>
              <a:pPr/>
              <a:t>7</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en-US">
                <a:latin typeface="Times" charset="0"/>
                <a:cs typeface="MS PGothic" pitchFamily="34" charset="-128"/>
              </a:rPr>
              <a:t>These are the five steps to EBP, recognised internationally - indicate how the JBI approach fits in with and complements these ideas, and provides resources to enable these steps to occur. This model leads into the the  Joanna Briggs Module of Evidence Based Health Care which we will explore in some detail in the next session.</a:t>
            </a:r>
          </a:p>
          <a:p>
            <a:pPr eaLnBrk="1" hangingPunct="1"/>
            <a:endParaRPr lang="en-US">
              <a:latin typeface="Helvetica" charset="0"/>
              <a:cs typeface="MS PGothic"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4128396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4128396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128396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128396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252538"/>
            <a:ext cx="4508500" cy="3381375"/>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7FEE3DD-E08C-FB40-8806-B487844D01BA}"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4128396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4B565DED-E321-415C-AC09-55C17E1CAF3E}" type="slidenum">
              <a:rPr lang="da-DK" smtClean="0"/>
              <a:pPr/>
              <a:t>17</a:t>
            </a:fld>
            <a:endParaRPr lang="da-DK"/>
          </a:p>
        </p:txBody>
      </p:sp>
    </p:spTree>
    <p:extLst>
      <p:ext uri="{BB962C8B-B14F-4D97-AF65-F5344CB8AC3E}">
        <p14:creationId xmlns:p14="http://schemas.microsoft.com/office/powerpoint/2010/main" val="3005441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endParaRPr lang="en-GB"/>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endParaRPr lang="en-GB"/>
          </a:p>
        </p:txBody>
      </p:sp>
      <p:sp>
        <p:nvSpPr>
          <p:cNvPr id="4" name="Pladsholder til dato 3"/>
          <p:cNvSpPr>
            <a:spLocks noGrp="1"/>
          </p:cNvSpPr>
          <p:nvPr>
            <p:ph type="dt" sz="half" idx="10"/>
          </p:nvPr>
        </p:nvSpPr>
        <p:spPr/>
        <p:txBody>
          <a:bodyPr/>
          <a:lstStyle/>
          <a:p>
            <a:fld id="{87967293-5B63-4945-9607-E2AFECD03408}" type="datetimeFigureOut">
              <a:rPr lang="en-GB" smtClean="0"/>
              <a:t>28/04/2021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39178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10"/>
          </p:nvPr>
        </p:nvSpPr>
        <p:spPr/>
        <p:txBody>
          <a:bodyPr/>
          <a:lstStyle/>
          <a:p>
            <a:fld id="{87967293-5B63-4945-9607-E2AFECD03408}" type="datetimeFigureOut">
              <a:rPr lang="en-GB" smtClean="0"/>
              <a:t>28/04/2021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100139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endParaRPr lang="en-GB"/>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10"/>
          </p:nvPr>
        </p:nvSpPr>
        <p:spPr/>
        <p:txBody>
          <a:bodyPr/>
          <a:lstStyle/>
          <a:p>
            <a:fld id="{87967293-5B63-4945-9607-E2AFECD03408}" type="datetimeFigureOut">
              <a:rPr lang="en-GB" smtClean="0"/>
              <a:t>28/04/2021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455257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695528"/>
            <a:ext cx="8229600" cy="1143000"/>
          </a:xfrm>
        </p:spPr>
        <p:txBody>
          <a:bodyPr/>
          <a:lstStyle>
            <a:lvl1pPr>
              <a:defRPr baseline="0">
                <a:solidFill>
                  <a:srgbClr val="CE0E02"/>
                </a:solidFill>
              </a:defRPr>
            </a:lvl1pPr>
          </a:lstStyle>
          <a:p>
            <a:r>
              <a:rPr lang="en-AU" dirty="0"/>
              <a:t>JBI Title Slide #2 </a:t>
            </a:r>
            <a:br>
              <a:rPr lang="en-AU" dirty="0"/>
            </a:br>
            <a:r>
              <a:rPr lang="en-AU" dirty="0"/>
              <a:t>Presentation Heading</a:t>
            </a:r>
            <a:endParaRPr lang="en-US" dirty="0"/>
          </a:p>
        </p:txBody>
      </p:sp>
      <p:sp>
        <p:nvSpPr>
          <p:cNvPr id="4" name="Subtitle 2"/>
          <p:cNvSpPr>
            <a:spLocks noGrp="1"/>
          </p:cNvSpPr>
          <p:nvPr>
            <p:ph type="subTitle" idx="1" hasCustomPrompt="1"/>
          </p:nvPr>
        </p:nvSpPr>
        <p:spPr>
          <a:xfrm>
            <a:off x="457200" y="3064527"/>
            <a:ext cx="8229600" cy="2173537"/>
          </a:xfr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Main title slide with NO background</a:t>
            </a:r>
            <a:endParaRPr lang="en-US" dirty="0"/>
          </a:p>
        </p:txBody>
      </p:sp>
    </p:spTree>
    <p:extLst>
      <p:ext uri="{BB962C8B-B14F-4D97-AF65-F5344CB8AC3E}">
        <p14:creationId xmlns:p14="http://schemas.microsoft.com/office/powerpoint/2010/main" val="187409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10"/>
          </p:nvPr>
        </p:nvSpPr>
        <p:spPr/>
        <p:txBody>
          <a:bodyPr/>
          <a:lstStyle/>
          <a:p>
            <a:fld id="{87967293-5B63-4945-9607-E2AFECD03408}" type="datetimeFigureOut">
              <a:rPr lang="en-GB" smtClean="0"/>
              <a:t>28/04/2021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1014351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endParaRPr lang="en-GB"/>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87967293-5B63-4945-9607-E2AFECD03408}" type="datetimeFigureOut">
              <a:rPr lang="en-GB" smtClean="0"/>
              <a:t>28/04/2021</a:t>
            </a:fld>
            <a:endParaRPr lang="en-GB"/>
          </a:p>
        </p:txBody>
      </p:sp>
      <p:sp>
        <p:nvSpPr>
          <p:cNvPr id="5" name="Pladsholder til sidefod 4"/>
          <p:cNvSpPr>
            <a:spLocks noGrp="1"/>
          </p:cNvSpPr>
          <p:nvPr>
            <p:ph type="ftr" sz="quarter" idx="11"/>
          </p:nvPr>
        </p:nvSpPr>
        <p:spPr/>
        <p:txBody>
          <a:bodyPr/>
          <a:lstStyle/>
          <a:p>
            <a:endParaRPr lang="en-GB"/>
          </a:p>
        </p:txBody>
      </p:sp>
      <p:sp>
        <p:nvSpPr>
          <p:cNvPr id="6" name="Pladsholder til diasnummer 5"/>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1994777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5" name="Pladsholder til dato 4"/>
          <p:cNvSpPr>
            <a:spLocks noGrp="1"/>
          </p:cNvSpPr>
          <p:nvPr>
            <p:ph type="dt" sz="half" idx="10"/>
          </p:nvPr>
        </p:nvSpPr>
        <p:spPr/>
        <p:txBody>
          <a:bodyPr/>
          <a:lstStyle/>
          <a:p>
            <a:fld id="{87967293-5B63-4945-9607-E2AFECD03408}" type="datetimeFigureOut">
              <a:rPr lang="en-GB" smtClean="0"/>
              <a:t>28/04/2021</a:t>
            </a:fld>
            <a:endParaRPr lang="en-GB"/>
          </a:p>
        </p:txBody>
      </p:sp>
      <p:sp>
        <p:nvSpPr>
          <p:cNvPr id="6" name="Pladsholder til sidefod 5"/>
          <p:cNvSpPr>
            <a:spLocks noGrp="1"/>
          </p:cNvSpPr>
          <p:nvPr>
            <p:ph type="ftr" sz="quarter" idx="11"/>
          </p:nvPr>
        </p:nvSpPr>
        <p:spPr/>
        <p:txBody>
          <a:bodyPr/>
          <a:lstStyle/>
          <a:p>
            <a:endParaRPr lang="en-GB"/>
          </a:p>
        </p:txBody>
      </p:sp>
      <p:sp>
        <p:nvSpPr>
          <p:cNvPr id="7" name="Pladsholder til diasnummer 6"/>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238581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endParaRPr lang="en-GB"/>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7" name="Pladsholder til dato 6"/>
          <p:cNvSpPr>
            <a:spLocks noGrp="1"/>
          </p:cNvSpPr>
          <p:nvPr>
            <p:ph type="dt" sz="half" idx="10"/>
          </p:nvPr>
        </p:nvSpPr>
        <p:spPr/>
        <p:txBody>
          <a:bodyPr/>
          <a:lstStyle/>
          <a:p>
            <a:fld id="{87967293-5B63-4945-9607-E2AFECD03408}" type="datetimeFigureOut">
              <a:rPr lang="en-GB" smtClean="0"/>
              <a:t>28/04/2021</a:t>
            </a:fld>
            <a:endParaRPr lang="en-GB"/>
          </a:p>
        </p:txBody>
      </p:sp>
      <p:sp>
        <p:nvSpPr>
          <p:cNvPr id="8" name="Pladsholder til sidefod 7"/>
          <p:cNvSpPr>
            <a:spLocks noGrp="1"/>
          </p:cNvSpPr>
          <p:nvPr>
            <p:ph type="ftr" sz="quarter" idx="11"/>
          </p:nvPr>
        </p:nvSpPr>
        <p:spPr/>
        <p:txBody>
          <a:bodyPr/>
          <a:lstStyle/>
          <a:p>
            <a:endParaRPr lang="en-GB"/>
          </a:p>
        </p:txBody>
      </p:sp>
      <p:sp>
        <p:nvSpPr>
          <p:cNvPr id="9" name="Pladsholder til diasnummer 8"/>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2156589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endParaRPr lang="en-GB"/>
          </a:p>
        </p:txBody>
      </p:sp>
      <p:sp>
        <p:nvSpPr>
          <p:cNvPr id="3" name="Pladsholder til dato 2"/>
          <p:cNvSpPr>
            <a:spLocks noGrp="1"/>
          </p:cNvSpPr>
          <p:nvPr>
            <p:ph type="dt" sz="half" idx="10"/>
          </p:nvPr>
        </p:nvSpPr>
        <p:spPr/>
        <p:txBody>
          <a:bodyPr/>
          <a:lstStyle/>
          <a:p>
            <a:fld id="{87967293-5B63-4945-9607-E2AFECD03408}" type="datetimeFigureOut">
              <a:rPr lang="en-GB" smtClean="0"/>
              <a:t>28/04/2021</a:t>
            </a:fld>
            <a:endParaRPr lang="en-GB"/>
          </a:p>
        </p:txBody>
      </p:sp>
      <p:sp>
        <p:nvSpPr>
          <p:cNvPr id="4" name="Pladsholder til sidefod 3"/>
          <p:cNvSpPr>
            <a:spLocks noGrp="1"/>
          </p:cNvSpPr>
          <p:nvPr>
            <p:ph type="ftr" sz="quarter" idx="11"/>
          </p:nvPr>
        </p:nvSpPr>
        <p:spPr/>
        <p:txBody>
          <a:bodyPr/>
          <a:lstStyle/>
          <a:p>
            <a:endParaRPr lang="en-GB"/>
          </a:p>
        </p:txBody>
      </p:sp>
      <p:sp>
        <p:nvSpPr>
          <p:cNvPr id="5" name="Pladsholder til diasnummer 4"/>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1491437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87967293-5B63-4945-9607-E2AFECD03408}" type="datetimeFigureOut">
              <a:rPr lang="en-GB" smtClean="0"/>
              <a:t>28/04/2021</a:t>
            </a:fld>
            <a:endParaRPr lang="en-GB"/>
          </a:p>
        </p:txBody>
      </p:sp>
      <p:sp>
        <p:nvSpPr>
          <p:cNvPr id="3" name="Pladsholder til sidefod 2"/>
          <p:cNvSpPr>
            <a:spLocks noGrp="1"/>
          </p:cNvSpPr>
          <p:nvPr>
            <p:ph type="ftr" sz="quarter" idx="11"/>
          </p:nvPr>
        </p:nvSpPr>
        <p:spPr/>
        <p:txBody>
          <a:bodyPr/>
          <a:lstStyle/>
          <a:p>
            <a:endParaRPr lang="en-GB"/>
          </a:p>
        </p:txBody>
      </p:sp>
      <p:sp>
        <p:nvSpPr>
          <p:cNvPr id="4" name="Pladsholder til diasnummer 3"/>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1579752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endParaRPr lang="en-GB"/>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87967293-5B63-4945-9607-E2AFECD03408}" type="datetimeFigureOut">
              <a:rPr lang="en-GB" smtClean="0"/>
              <a:t>28/04/2021</a:t>
            </a:fld>
            <a:endParaRPr lang="en-GB"/>
          </a:p>
        </p:txBody>
      </p:sp>
      <p:sp>
        <p:nvSpPr>
          <p:cNvPr id="6" name="Pladsholder til sidefod 5"/>
          <p:cNvSpPr>
            <a:spLocks noGrp="1"/>
          </p:cNvSpPr>
          <p:nvPr>
            <p:ph type="ftr" sz="quarter" idx="11"/>
          </p:nvPr>
        </p:nvSpPr>
        <p:spPr/>
        <p:txBody>
          <a:bodyPr/>
          <a:lstStyle/>
          <a:p>
            <a:endParaRPr lang="en-GB"/>
          </a:p>
        </p:txBody>
      </p:sp>
      <p:sp>
        <p:nvSpPr>
          <p:cNvPr id="7" name="Pladsholder til diasnummer 6"/>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1730916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endParaRPr lang="en-GB"/>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87967293-5B63-4945-9607-E2AFECD03408}" type="datetimeFigureOut">
              <a:rPr lang="en-GB" smtClean="0"/>
              <a:t>28/04/2021</a:t>
            </a:fld>
            <a:endParaRPr lang="en-GB"/>
          </a:p>
        </p:txBody>
      </p:sp>
      <p:sp>
        <p:nvSpPr>
          <p:cNvPr id="6" name="Pladsholder til sidefod 5"/>
          <p:cNvSpPr>
            <a:spLocks noGrp="1"/>
          </p:cNvSpPr>
          <p:nvPr>
            <p:ph type="ftr" sz="quarter" idx="11"/>
          </p:nvPr>
        </p:nvSpPr>
        <p:spPr/>
        <p:txBody>
          <a:bodyPr/>
          <a:lstStyle/>
          <a:p>
            <a:endParaRPr lang="en-GB"/>
          </a:p>
        </p:txBody>
      </p:sp>
      <p:sp>
        <p:nvSpPr>
          <p:cNvPr id="7" name="Pladsholder til diasnummer 6"/>
          <p:cNvSpPr>
            <a:spLocks noGrp="1"/>
          </p:cNvSpPr>
          <p:nvPr>
            <p:ph type="sldNum" sz="quarter" idx="12"/>
          </p:nvPr>
        </p:nvSpPr>
        <p:spPr/>
        <p:txBody>
          <a:bodyPr/>
          <a:lstStyle/>
          <a:p>
            <a:fld id="{9E1290B9-06B5-435B-B91C-62CB6423E8D3}" type="slidenum">
              <a:rPr lang="en-GB" smtClean="0"/>
              <a:t>‹nr.›</a:t>
            </a:fld>
            <a:endParaRPr lang="en-GB"/>
          </a:p>
        </p:txBody>
      </p:sp>
    </p:spTree>
    <p:extLst>
      <p:ext uri="{BB962C8B-B14F-4D97-AF65-F5344CB8AC3E}">
        <p14:creationId xmlns:p14="http://schemas.microsoft.com/office/powerpoint/2010/main" val="694026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endParaRPr lang="en-GB"/>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en-GB"/>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67293-5B63-4945-9607-E2AFECD03408}" type="datetimeFigureOut">
              <a:rPr lang="en-GB" smtClean="0"/>
              <a:t>28/04/2021</a:t>
            </a:fld>
            <a:endParaRPr lang="en-GB"/>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290B9-06B5-435B-B91C-62CB6423E8D3}" type="slidenum">
              <a:rPr lang="en-GB" smtClean="0"/>
              <a:t>‹nr.›</a:t>
            </a:fld>
            <a:endParaRPr lang="en-GB"/>
          </a:p>
        </p:txBody>
      </p:sp>
    </p:spTree>
    <p:extLst>
      <p:ext uri="{BB962C8B-B14F-4D97-AF65-F5344CB8AC3E}">
        <p14:creationId xmlns:p14="http://schemas.microsoft.com/office/powerpoint/2010/main" val="888591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hyperlink" Target="https://reviewersmanual.joannabriggs.org/display/MANUAL/Chapter+3:+Systematic+reviews+of+effectiveness?src=contextnavpagetreemode" TargetMode="External"/><Relationship Id="rId13" Type="http://schemas.openxmlformats.org/officeDocument/2006/relationships/hyperlink" Target="https://reviewersmanual.joannabriggs.org/display/MANUAL/Chapter+8:+Mixed+methods+systematic+reviews?src=contextnavpagetreemode" TargetMode="External"/><Relationship Id="rId3" Type="http://schemas.openxmlformats.org/officeDocument/2006/relationships/slideLayout" Target="../slideLayouts/slideLayout2.xml"/><Relationship Id="rId7" Type="http://schemas.openxmlformats.org/officeDocument/2006/relationships/hyperlink" Target="https://reviewersmanual.joannabriggs.org/display/MANUAL/Chapter+2:+Systematic+reviews+of+qualitative+evidence?src=contextnavpagetreemode" TargetMode="External"/><Relationship Id="rId12" Type="http://schemas.openxmlformats.org/officeDocument/2006/relationships/hyperlink" Target="https://reviewersmanual.joannabriggs.org/display/MANUAL/Chapter+7:+Systematic+reviews+of+etiology+and+risk?src=contextnavpagetreemode" TargetMode="External"/><Relationship Id="rId17" Type="http://schemas.openxmlformats.org/officeDocument/2006/relationships/image" Target="../media/image2.png"/><Relationship Id="rId2" Type="http://schemas.openxmlformats.org/officeDocument/2006/relationships/audio" Target="../media/media20.m4a"/><Relationship Id="rId16" Type="http://schemas.openxmlformats.org/officeDocument/2006/relationships/hyperlink" Target="https://reviewersmanual.joannabriggs.org/display/MANUAL/Chapter+11:+Scoping+reviews?src=contextnavpagetreemode" TargetMode="External"/><Relationship Id="rId1" Type="http://schemas.microsoft.com/office/2007/relationships/media" Target="../media/media20.m4a"/><Relationship Id="rId6" Type="http://schemas.openxmlformats.org/officeDocument/2006/relationships/hyperlink" Target="https://reviewersmanual.joannabriggs.org/display/MANUAL/Chapter+1:+JBI+Systematic+Reviews?src=contextnavpagetreemode" TargetMode="External"/><Relationship Id="rId11" Type="http://schemas.openxmlformats.org/officeDocument/2006/relationships/hyperlink" Target="https://reviewersmanual.joannabriggs.org/display/MANUAL/Chapter+6:+Systematic+reviews+of+economic+evidence?src=contextnavpagetreemode" TargetMode="External"/><Relationship Id="rId5" Type="http://schemas.openxmlformats.org/officeDocument/2006/relationships/hyperlink" Target="https://reviewersmanual.joannabriggs.org/display/MANUAL/Contributors?src=contextnavpagetreemode" TargetMode="External"/><Relationship Id="rId15" Type="http://schemas.openxmlformats.org/officeDocument/2006/relationships/hyperlink" Target="https://reviewersmanual.joannabriggs.org/display/MANUAL/Chapter+10:+Umbrella+reviews?src=contextnavpagetreemode" TargetMode="External"/><Relationship Id="rId10" Type="http://schemas.openxmlformats.org/officeDocument/2006/relationships/hyperlink" Target="https://reviewersmanual.joannabriggs.org/display/MANUAL/Chapter+5:+Systematic+reviews+of+prevalence+and+incidence?src=contextnavpagetreemode" TargetMode="External"/><Relationship Id="rId4" Type="http://schemas.openxmlformats.org/officeDocument/2006/relationships/hyperlink" Target="https://reviewersmanual.joannabriggs.org/display/MANUAL/About+this+Manual?src=contextnavpagetreemode" TargetMode="External"/><Relationship Id="rId9" Type="http://schemas.openxmlformats.org/officeDocument/2006/relationships/hyperlink" Target="https://reviewersmanual.joannabriggs.org/display/MANUAL/Chapter+4:+Systematic+reviews+of+text+and+opinion?src=contextnavpagetreemode" TargetMode="External"/><Relationship Id="rId14" Type="http://schemas.openxmlformats.org/officeDocument/2006/relationships/hyperlink" Target="https://reviewersmanual.joannabriggs.org/display/MANUAL/Chapter+9:+Diagnostic+test+accuracy+systematic+reviews?src=contextnavpagetreemode" TargetMode="Externa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hyperlink" Target="https://wiki.joannabriggs.org/display/MANUAL/JBI+Reviewer%27s+Manual" TargetMode="External"/><Relationship Id="rId4" Type="http://schemas.openxmlformats.org/officeDocument/2006/relationships/hyperlink" Target="https://joannabriggs.org/assets/docs/approach/The_JBI_Model_of_Evidence_-_Healthcare-A_Model_Reconsidered.pdf"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ncbi.nlm.nih.gov/pubmed/29324561" TargetMode="External"/><Relationship Id="rId3" Type="http://schemas.openxmlformats.org/officeDocument/2006/relationships/hyperlink" Target="https://www.ncbi.nlm.nih.gov/pubmed/?term=H%C3%A5konsen%20SJ%5BAuthor%5D&amp;cauthor=true&amp;cauthor_uid=29324561" TargetMode="External"/><Relationship Id="rId7" Type="http://schemas.openxmlformats.org/officeDocument/2006/relationships/hyperlink" Target="https://www.ncbi.nlm.nih.gov/pubmed/?term=Peters%20MDJ%5BAuthor%5D&amp;cauthor=true&amp;cauthor_uid=29324561" TargetMode="External"/><Relationship Id="rId2" Type="http://schemas.openxmlformats.org/officeDocument/2006/relationships/hyperlink" Target="http://joannabriggslibrary.org/index.php/jbisrir/article/view/2180" TargetMode="External"/><Relationship Id="rId1" Type="http://schemas.openxmlformats.org/officeDocument/2006/relationships/slideLayout" Target="../slideLayouts/slideLayout2.xml"/><Relationship Id="rId6" Type="http://schemas.openxmlformats.org/officeDocument/2006/relationships/hyperlink" Target="https://www.ncbi.nlm.nih.gov/pubmed/?term=Bygholm%20A%5BAuthor%5D&amp;cauthor=true&amp;cauthor_uid=29324561" TargetMode="External"/><Relationship Id="rId5" Type="http://schemas.openxmlformats.org/officeDocument/2006/relationships/hyperlink" Target="https://www.ncbi.nlm.nih.gov/pubmed/?term=Bjerrum%20M%5BAuthor%5D&amp;cauthor=true&amp;cauthor_uid=29324561" TargetMode="External"/><Relationship Id="rId4" Type="http://schemas.openxmlformats.org/officeDocument/2006/relationships/hyperlink" Target="https://www.ncbi.nlm.nih.gov/pubmed/?term=Pedersen%20PU%5BAuthor%5D&amp;cauthor=true&amp;cauthor_uid=29324561"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4a"/><Relationship Id="rId1" Type="http://schemas.openxmlformats.org/officeDocument/2006/relationships/audio" Target="NULL"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476673"/>
            <a:ext cx="7772400" cy="3123778"/>
          </a:xfrm>
        </p:spPr>
        <p:txBody>
          <a:bodyPr>
            <a:normAutofit/>
          </a:bodyPr>
          <a:lstStyle/>
          <a:p>
            <a:r>
              <a:rPr lang="da-DK" dirty="0"/>
              <a:t>JBI model of </a:t>
            </a:r>
            <a:r>
              <a:rPr lang="da-DK" dirty="0" err="1"/>
              <a:t>evidence</a:t>
            </a:r>
            <a:r>
              <a:rPr lang="da-DK" dirty="0"/>
              <a:t> </a:t>
            </a:r>
            <a:r>
              <a:rPr lang="da-DK"/>
              <a:t>based</a:t>
            </a:r>
            <a:r>
              <a:rPr lang="da-DK" dirty="0"/>
              <a:t> </a:t>
            </a:r>
            <a:r>
              <a:rPr lang="da-DK" dirty="0" err="1"/>
              <a:t>health</a:t>
            </a:r>
            <a:r>
              <a:rPr lang="da-DK" dirty="0"/>
              <a:t> – </a:t>
            </a:r>
            <a:r>
              <a:rPr lang="da-DK" dirty="0" err="1"/>
              <a:t>protocol</a:t>
            </a:r>
            <a:r>
              <a:rPr lang="da-DK" dirty="0"/>
              <a:t> for </a:t>
            </a:r>
            <a:r>
              <a:rPr lang="da-DK" dirty="0" err="1"/>
              <a:t>systematic</a:t>
            </a:r>
            <a:r>
              <a:rPr lang="da-DK" dirty="0"/>
              <a:t> </a:t>
            </a:r>
            <a:r>
              <a:rPr lang="da-DK" dirty="0" err="1"/>
              <a:t>scoping</a:t>
            </a:r>
            <a:r>
              <a:rPr lang="da-DK" dirty="0"/>
              <a:t> </a:t>
            </a:r>
            <a:r>
              <a:rPr lang="da-DK" dirty="0" err="1"/>
              <a:t>reviewes</a:t>
            </a:r>
            <a:r>
              <a:rPr lang="da-DK" dirty="0"/>
              <a:t>.</a:t>
            </a:r>
            <a:endParaRPr lang="en-GB" dirty="0"/>
          </a:p>
        </p:txBody>
      </p:sp>
      <p:sp>
        <p:nvSpPr>
          <p:cNvPr id="3" name="Undertitel 2"/>
          <p:cNvSpPr>
            <a:spLocks noGrp="1"/>
          </p:cNvSpPr>
          <p:nvPr>
            <p:ph type="subTitle" idx="1"/>
          </p:nvPr>
        </p:nvSpPr>
        <p:spPr>
          <a:xfrm>
            <a:off x="683568" y="3861048"/>
            <a:ext cx="8056984" cy="1752600"/>
          </a:xfrm>
        </p:spPr>
        <p:txBody>
          <a:bodyPr>
            <a:normAutofit/>
          </a:bodyPr>
          <a:lstStyle/>
          <a:p>
            <a:r>
              <a:rPr lang="da-DK" dirty="0"/>
              <a:t>Professor Preben Ulrich Pedersen, RN, </a:t>
            </a:r>
            <a:r>
              <a:rPr lang="da-DK" dirty="0" err="1"/>
              <a:t>Ph.D.</a:t>
            </a:r>
            <a:r>
              <a:rPr lang="da-DK" dirty="0"/>
              <a:t> Danish Centre for </a:t>
            </a:r>
            <a:r>
              <a:rPr lang="da-DK" dirty="0" err="1"/>
              <a:t>Systematic</a:t>
            </a:r>
            <a:r>
              <a:rPr lang="da-DK" dirty="0"/>
              <a:t> Reviews – a JBI Centre of excellence</a:t>
            </a:r>
            <a:endParaRPr lang="en-GB" dirty="0"/>
          </a:p>
        </p:txBody>
      </p:sp>
      <p:pic>
        <p:nvPicPr>
          <p:cNvPr id="4" name="Side 1">
            <a:hlinkClick r:id="" action="ppaction://media"/>
            <a:extLst>
              <a:ext uri="{FF2B5EF4-FFF2-40B4-BE49-F238E27FC236}">
                <a16:creationId xmlns:a16="http://schemas.microsoft.com/office/drawing/2014/main" id="{480C511D-A94C-4796-AB16-EA848703DC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
        <p:nvSpPr>
          <p:cNvPr id="5" name="Tekstfelt 4">
            <a:extLst>
              <a:ext uri="{FF2B5EF4-FFF2-40B4-BE49-F238E27FC236}">
                <a16:creationId xmlns:a16="http://schemas.microsoft.com/office/drawing/2014/main" id="{05701071-B63A-4799-8915-818EB61C01F9}"/>
              </a:ext>
            </a:extLst>
          </p:cNvPr>
          <p:cNvSpPr txBox="1"/>
          <p:nvPr/>
        </p:nvSpPr>
        <p:spPr>
          <a:xfrm>
            <a:off x="1115616" y="5831553"/>
            <a:ext cx="5832648" cy="646331"/>
          </a:xfrm>
          <a:prstGeom prst="rect">
            <a:avLst/>
          </a:prstGeom>
          <a:noFill/>
        </p:spPr>
        <p:txBody>
          <a:bodyPr wrap="square" rtlCol="0">
            <a:spAutoFit/>
          </a:bodyPr>
          <a:lstStyle/>
          <a:p>
            <a:r>
              <a:rPr lang="da-DK" dirty="0"/>
              <a:t>På hver slide skal du trykke på højtaler symbolet for at høre lyden</a:t>
            </a:r>
          </a:p>
        </p:txBody>
      </p:sp>
    </p:spTree>
    <p:extLst>
      <p:ext uri="{BB962C8B-B14F-4D97-AF65-F5344CB8AC3E}">
        <p14:creationId xmlns:p14="http://schemas.microsoft.com/office/powerpoint/2010/main" val="268136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3"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cxnSp>
        <p:nvCxnSpPr>
          <p:cNvPr id="3" name="Lige pilforbindelse 2"/>
          <p:cNvCxnSpPr/>
          <p:nvPr/>
        </p:nvCxnSpPr>
        <p:spPr>
          <a:xfrm>
            <a:off x="1259632" y="980728"/>
            <a:ext cx="288032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26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Global Health</a:t>
            </a:r>
            <a:endParaRPr lang="en-GB" dirty="0"/>
          </a:p>
        </p:txBody>
      </p:sp>
      <p:sp>
        <p:nvSpPr>
          <p:cNvPr id="3" name="Undertitel 2"/>
          <p:cNvSpPr>
            <a:spLocks noGrp="1"/>
          </p:cNvSpPr>
          <p:nvPr>
            <p:ph type="subTitle" idx="1"/>
          </p:nvPr>
        </p:nvSpPr>
        <p:spPr/>
        <p:txBody>
          <a:bodyPr>
            <a:normAutofit fontScale="92500" lnSpcReduction="10000"/>
          </a:bodyPr>
          <a:lstStyle/>
          <a:p>
            <a:r>
              <a:rPr lang="en-GB" dirty="0"/>
              <a:t>…to identify and </a:t>
            </a:r>
            <a:r>
              <a:rPr lang="en-GB" dirty="0" err="1"/>
              <a:t>adress</a:t>
            </a:r>
            <a:r>
              <a:rPr lang="en-GB" dirty="0"/>
              <a:t> concerns that arise out of the experiences of patients/clients, the user of health care, healthcare professionals and families.. To generate evidence that will effectively and appropriately meet </a:t>
            </a:r>
            <a:r>
              <a:rPr lang="en-GB"/>
              <a:t>these identified needs..</a:t>
            </a:r>
          </a:p>
        </p:txBody>
      </p:sp>
      <p:pic>
        <p:nvPicPr>
          <p:cNvPr id="4" name="Slide 11">
            <a:hlinkClick r:id="" action="ppaction://media"/>
            <a:extLst>
              <a:ext uri="{FF2B5EF4-FFF2-40B4-BE49-F238E27FC236}">
                <a16:creationId xmlns:a16="http://schemas.microsoft.com/office/drawing/2014/main" id="{65B2C8B3-A451-447F-93C5-A98FA3C7624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2246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3"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cxnSp>
        <p:nvCxnSpPr>
          <p:cNvPr id="3" name="Lige pilforbindelse 2"/>
          <p:cNvCxnSpPr/>
          <p:nvPr/>
        </p:nvCxnSpPr>
        <p:spPr>
          <a:xfrm flipH="1">
            <a:off x="5868144" y="1124744"/>
            <a:ext cx="2088232" cy="1584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265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en-US" dirty="0"/>
              <a:t>Evidence generation</a:t>
            </a:r>
          </a:p>
        </p:txBody>
      </p:sp>
      <p:sp>
        <p:nvSpPr>
          <p:cNvPr id="3" name="Pladsholder til indhold 2"/>
          <p:cNvSpPr>
            <a:spLocks noGrp="1"/>
          </p:cNvSpPr>
          <p:nvPr>
            <p:ph idx="1"/>
          </p:nvPr>
        </p:nvSpPr>
        <p:spPr/>
        <p:txBody>
          <a:bodyPr>
            <a:normAutofit/>
          </a:bodyPr>
          <a:lstStyle/>
          <a:p>
            <a:r>
              <a:rPr lang="en-US" dirty="0"/>
              <a:t>Research – all kind</a:t>
            </a:r>
          </a:p>
          <a:p>
            <a:r>
              <a:rPr lang="en-US" dirty="0"/>
              <a:t>Discourse - ethical consideration</a:t>
            </a:r>
          </a:p>
          <a:p>
            <a:r>
              <a:rPr lang="en-US" dirty="0"/>
              <a:t>Expertise </a:t>
            </a:r>
          </a:p>
          <a:p>
            <a:pPr lvl="1"/>
            <a:r>
              <a:rPr lang="en-US" dirty="0"/>
              <a:t>Patients' and relatives experiences, preferences, needs, values</a:t>
            </a:r>
          </a:p>
          <a:p>
            <a:pPr lvl="1"/>
            <a:r>
              <a:rPr lang="en-US" dirty="0"/>
              <a:t>Staff - knowledge - not just any experience – aggregated systematically until consensus</a:t>
            </a:r>
          </a:p>
          <a:p>
            <a:pPr lvl="1"/>
            <a:r>
              <a:rPr lang="en-US" dirty="0"/>
              <a:t>Skills – through clinical leadership</a:t>
            </a:r>
          </a:p>
        </p:txBody>
      </p:sp>
      <p:pic>
        <p:nvPicPr>
          <p:cNvPr id="4" name="Slide 13">
            <a:hlinkClick r:id="" action="ppaction://media"/>
            <a:extLst>
              <a:ext uri="{FF2B5EF4-FFF2-40B4-BE49-F238E27FC236}">
                <a16:creationId xmlns:a16="http://schemas.microsoft.com/office/drawing/2014/main" id="{F1677DFD-1191-4E47-8A2C-3340F0F83C1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23528" y="6003925"/>
            <a:ext cx="609600" cy="609600"/>
          </a:xfrm>
          <a:prstGeom prst="rect">
            <a:avLst/>
          </a:prstGeom>
        </p:spPr>
      </p:pic>
    </p:spTree>
    <p:extLst>
      <p:ext uri="{BB962C8B-B14F-4D97-AF65-F5344CB8AC3E}">
        <p14:creationId xmlns:p14="http://schemas.microsoft.com/office/powerpoint/2010/main" val="299852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7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5"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cxnSp>
        <p:nvCxnSpPr>
          <p:cNvPr id="3" name="Lige pilforbindelse 2"/>
          <p:cNvCxnSpPr/>
          <p:nvPr/>
        </p:nvCxnSpPr>
        <p:spPr>
          <a:xfrm flipH="1" flipV="1">
            <a:off x="5868144" y="4221088"/>
            <a:ext cx="2232248" cy="16561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 name="Slide 14">
            <a:hlinkClick r:id="" action="ppaction://media"/>
            <a:extLst>
              <a:ext uri="{FF2B5EF4-FFF2-40B4-BE49-F238E27FC236}">
                <a16:creationId xmlns:a16="http://schemas.microsoft.com/office/drawing/2014/main" id="{96609080-A598-4EE6-B922-504EA15C9F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52285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3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5"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cxnSp>
        <p:nvCxnSpPr>
          <p:cNvPr id="3" name="Lige pilforbindelse 2"/>
          <p:cNvCxnSpPr/>
          <p:nvPr/>
        </p:nvCxnSpPr>
        <p:spPr>
          <a:xfrm flipV="1">
            <a:off x="1475656" y="4365104"/>
            <a:ext cx="2232248" cy="1224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 name="Slide 15">
            <a:hlinkClick r:id="" action="ppaction://media"/>
            <a:extLst>
              <a:ext uri="{FF2B5EF4-FFF2-40B4-BE49-F238E27FC236}">
                <a16:creationId xmlns:a16="http://schemas.microsoft.com/office/drawing/2014/main" id="{AD1E141F-EFC6-4F37-BAF1-DBE6354D88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86207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0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5"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cxnSp>
        <p:nvCxnSpPr>
          <p:cNvPr id="3" name="Lige pilforbindelse 2"/>
          <p:cNvCxnSpPr/>
          <p:nvPr/>
        </p:nvCxnSpPr>
        <p:spPr>
          <a:xfrm>
            <a:off x="971600" y="1916832"/>
            <a:ext cx="2304256"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 name="Slide 16">
            <a:hlinkClick r:id="" action="ppaction://media"/>
            <a:extLst>
              <a:ext uri="{FF2B5EF4-FFF2-40B4-BE49-F238E27FC236}">
                <a16:creationId xmlns:a16="http://schemas.microsoft.com/office/drawing/2014/main" id="{413A1D36-1AD8-418D-907C-B9CA06F944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13310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9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p:cNvSpPr/>
          <p:nvPr/>
        </p:nvSpPr>
        <p:spPr>
          <a:xfrm>
            <a:off x="0" y="6382433"/>
            <a:ext cx="9144000" cy="50295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da-DK">
              <a:noFill/>
            </a:endParaRPr>
          </a:p>
        </p:txBody>
      </p:sp>
      <p:sp>
        <p:nvSpPr>
          <p:cNvPr id="5" name="Titel 4"/>
          <p:cNvSpPr>
            <a:spLocks noGrp="1"/>
          </p:cNvSpPr>
          <p:nvPr>
            <p:ph type="ctrTitle"/>
          </p:nvPr>
        </p:nvSpPr>
        <p:spPr>
          <a:xfrm>
            <a:off x="685800" y="188640"/>
            <a:ext cx="6334472" cy="5976663"/>
          </a:xfrm>
        </p:spPr>
        <p:txBody>
          <a:bodyPr>
            <a:normAutofit/>
          </a:bodyPr>
          <a:lstStyle/>
          <a:p>
            <a:pPr algn="l"/>
            <a:br>
              <a:rPr lang="da-DK" dirty="0"/>
            </a:br>
            <a:br>
              <a:rPr lang="da-DK" dirty="0"/>
            </a:br>
            <a:br>
              <a:rPr lang="da-DK" dirty="0"/>
            </a:br>
            <a:br>
              <a:rPr lang="da-DK" dirty="0"/>
            </a:br>
            <a:br>
              <a:rPr lang="da-DK" dirty="0"/>
            </a:br>
            <a:br>
              <a:rPr lang="da-DK" dirty="0"/>
            </a:br>
            <a:br>
              <a:rPr lang="da-DK" dirty="0"/>
            </a:br>
            <a:br>
              <a:rPr lang="da-DK" dirty="0"/>
            </a:br>
            <a:r>
              <a:rPr lang="da-DK" sz="1400" dirty="0" err="1"/>
              <a:t>Geruder</a:t>
            </a:r>
            <a:r>
              <a:rPr lang="da-DK" sz="1400" dirty="0"/>
              <a:t>, B, 2014</a:t>
            </a:r>
          </a:p>
        </p:txBody>
      </p:sp>
      <p:grpSp>
        <p:nvGrpSpPr>
          <p:cNvPr id="18" name="Gruppe 17"/>
          <p:cNvGrpSpPr/>
          <p:nvPr/>
        </p:nvGrpSpPr>
        <p:grpSpPr>
          <a:xfrm>
            <a:off x="7184954" y="0"/>
            <a:ext cx="1935429" cy="6858000"/>
            <a:chOff x="7184954" y="0"/>
            <a:chExt cx="1935429" cy="6858000"/>
          </a:xfrm>
        </p:grpSpPr>
        <p:grpSp>
          <p:nvGrpSpPr>
            <p:cNvPr id="17" name="Gruppe 16"/>
            <p:cNvGrpSpPr/>
            <p:nvPr/>
          </p:nvGrpSpPr>
          <p:grpSpPr>
            <a:xfrm>
              <a:off x="7873560" y="4819787"/>
              <a:ext cx="1246823" cy="1535262"/>
              <a:chOff x="7873560" y="4819787"/>
              <a:chExt cx="1246823" cy="1535262"/>
            </a:xfrm>
          </p:grpSpPr>
          <p:pic>
            <p:nvPicPr>
              <p:cNvPr id="6" name="Billed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7846" y="4819787"/>
                <a:ext cx="1066038" cy="652439"/>
              </a:xfrm>
              <a:prstGeom prst="rect">
                <a:avLst/>
              </a:prstGeom>
            </p:spPr>
          </p:pic>
          <p:pic>
            <p:nvPicPr>
              <p:cNvPr id="7" name="Billed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73560" y="5477161"/>
                <a:ext cx="1246823" cy="877888"/>
              </a:xfrm>
              <a:prstGeom prst="rect">
                <a:avLst/>
              </a:prstGeom>
            </p:spPr>
          </p:pic>
        </p:grpSp>
        <p:pic>
          <p:nvPicPr>
            <p:cNvPr id="9" name="Billede 8"/>
            <p:cNvPicPr>
              <a:picLocks noChangeAspect="1"/>
            </p:cNvPicPr>
            <p:nvPr/>
          </p:nvPicPr>
          <p:blipFill rotWithShape="1">
            <a:blip r:embed="rId7" cstate="print">
              <a:extLst>
                <a:ext uri="{28A0092B-C50C-407E-A947-70E740481C1C}">
                  <a14:useLocalDpi xmlns:a14="http://schemas.microsoft.com/office/drawing/2010/main" val="0"/>
                </a:ext>
              </a:extLst>
            </a:blip>
            <a:srcRect t="17959" b="2196"/>
            <a:stretch/>
          </p:blipFill>
          <p:spPr>
            <a:xfrm>
              <a:off x="7184954" y="0"/>
              <a:ext cx="1707526" cy="6858000"/>
            </a:xfrm>
            <a:prstGeom prst="rect">
              <a:avLst/>
            </a:prstGeom>
          </p:spPr>
        </p:pic>
      </p:grpSp>
      <p:sp>
        <p:nvSpPr>
          <p:cNvPr id="14" name="Undertitel 2"/>
          <p:cNvSpPr>
            <a:spLocks noGrp="1"/>
          </p:cNvSpPr>
          <p:nvPr>
            <p:ph type="subTitle" idx="1"/>
          </p:nvPr>
        </p:nvSpPr>
        <p:spPr>
          <a:xfrm>
            <a:off x="35496" y="6465237"/>
            <a:ext cx="5040560" cy="492155"/>
          </a:xfrm>
        </p:spPr>
        <p:txBody>
          <a:bodyPr>
            <a:normAutofit lnSpcReduction="10000"/>
          </a:bodyPr>
          <a:lstStyle/>
          <a:p>
            <a:pPr algn="l">
              <a:spcBef>
                <a:spcPts val="0"/>
              </a:spcBef>
            </a:pPr>
            <a:r>
              <a:rPr lang="en-GB" sz="2400" b="1" baseline="30000" dirty="0">
                <a:solidFill>
                  <a:schemeClr val="bg1"/>
                </a:solidFill>
                <a:latin typeface="+mj-lt"/>
              </a:rPr>
              <a:t>CENTER FOR KLINISKE RETNINGSLINJER</a:t>
            </a:r>
          </a:p>
          <a:p>
            <a:pPr algn="l">
              <a:spcBef>
                <a:spcPts val="0"/>
              </a:spcBef>
            </a:pPr>
            <a:r>
              <a:rPr lang="en-GB" sz="1600" baseline="30000" dirty="0">
                <a:solidFill>
                  <a:schemeClr val="bg1"/>
                </a:solidFill>
                <a:latin typeface="+mj-lt"/>
              </a:rPr>
              <a:t>- CLEARINGHOUSE </a:t>
            </a:r>
          </a:p>
          <a:p>
            <a:pPr algn="l">
              <a:spcBef>
                <a:spcPts val="0"/>
              </a:spcBef>
            </a:pPr>
            <a:endParaRPr lang="en-GB" sz="2400" baseline="30000" dirty="0">
              <a:solidFill>
                <a:srgbClr val="0070C0"/>
              </a:solidFill>
              <a:latin typeface="+mj-lt"/>
            </a:endParaRPr>
          </a:p>
          <a:p>
            <a:pPr algn="l">
              <a:spcBef>
                <a:spcPts val="0"/>
              </a:spcBef>
            </a:pPr>
            <a:endParaRPr lang="da-DK" dirty="0">
              <a:solidFill>
                <a:srgbClr val="0070C0"/>
              </a:solidFill>
              <a:latin typeface="+mj-lt"/>
            </a:endParaRPr>
          </a:p>
        </p:txBody>
      </p:sp>
      <p:sp>
        <p:nvSpPr>
          <p:cNvPr id="15" name="Tekstboks 14"/>
          <p:cNvSpPr txBox="1"/>
          <p:nvPr/>
        </p:nvSpPr>
        <p:spPr>
          <a:xfrm>
            <a:off x="6372200" y="6649809"/>
            <a:ext cx="2808312" cy="379591"/>
          </a:xfrm>
          <a:prstGeom prst="rect">
            <a:avLst/>
          </a:prstGeom>
          <a:noFill/>
        </p:spPr>
        <p:txBody>
          <a:bodyPr wrap="square" rtlCol="0">
            <a:spAutoFit/>
          </a:bodyPr>
          <a:lstStyle/>
          <a:p>
            <a:pPr algn="r"/>
            <a:r>
              <a:rPr lang="en-GB" sz="2800" b="1" baseline="30000" dirty="0">
                <a:solidFill>
                  <a:schemeClr val="bg1"/>
                </a:solidFill>
              </a:rPr>
              <a:t>www.cfkr.dk</a:t>
            </a:r>
          </a:p>
        </p:txBody>
      </p:sp>
      <p:pic>
        <p:nvPicPr>
          <p:cNvPr id="3074" name="Picture 2" descr="C:\Users\Preben Pedersen\Desktop\IMG_NEW.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101" y="548680"/>
            <a:ext cx="8619349" cy="5248616"/>
          </a:xfrm>
          <a:prstGeom prst="rect">
            <a:avLst/>
          </a:prstGeom>
          <a:noFill/>
          <a:extLst>
            <a:ext uri="{909E8E84-426E-40DD-AFC4-6F175D3DCCD1}">
              <a14:hiddenFill xmlns:a14="http://schemas.microsoft.com/office/drawing/2010/main">
                <a:solidFill>
                  <a:srgbClr val="FFFFFF"/>
                </a:solidFill>
              </a14:hiddenFill>
            </a:ext>
          </a:extLst>
        </p:spPr>
      </p:pic>
      <p:pic>
        <p:nvPicPr>
          <p:cNvPr id="2" name="Slide 17">
            <a:hlinkClick r:id="" action="ppaction://media"/>
            <a:extLst>
              <a:ext uri="{FF2B5EF4-FFF2-40B4-BE49-F238E27FC236}">
                <a16:creationId xmlns:a16="http://schemas.microsoft.com/office/drawing/2014/main" id="{9C6D6B36-F2A2-4953-AA75-871652873A5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411760" y="5676293"/>
            <a:ext cx="609600" cy="609600"/>
          </a:xfrm>
          <a:prstGeom prst="rect">
            <a:avLst/>
          </a:prstGeom>
        </p:spPr>
      </p:pic>
    </p:spTree>
    <p:extLst>
      <p:ext uri="{BB962C8B-B14F-4D97-AF65-F5344CB8AC3E}">
        <p14:creationId xmlns:p14="http://schemas.microsoft.com/office/powerpoint/2010/main" val="272444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6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A3ED6-9B5E-4AC6-98E9-F51916910FED}"/>
              </a:ext>
            </a:extLst>
          </p:cNvPr>
          <p:cNvSpPr>
            <a:spLocks noGrp="1"/>
          </p:cNvSpPr>
          <p:nvPr>
            <p:ph type="title"/>
          </p:nvPr>
        </p:nvSpPr>
        <p:spPr/>
        <p:txBody>
          <a:bodyPr>
            <a:normAutofit fontScale="90000"/>
          </a:bodyPr>
          <a:lstStyle/>
          <a:p>
            <a:r>
              <a:rPr lang="da-DK" dirty="0" err="1"/>
              <a:t>Scoping</a:t>
            </a:r>
            <a:r>
              <a:rPr lang="da-DK" dirty="0"/>
              <a:t> </a:t>
            </a:r>
            <a:r>
              <a:rPr lang="da-DK" dirty="0" err="1"/>
              <a:t>reviews</a:t>
            </a:r>
            <a:r>
              <a:rPr lang="da-DK" dirty="0"/>
              <a:t> </a:t>
            </a:r>
            <a:r>
              <a:rPr lang="da-DK" dirty="0" err="1"/>
              <a:t>vs</a:t>
            </a:r>
            <a:r>
              <a:rPr lang="da-DK" dirty="0"/>
              <a:t> Systematiske </a:t>
            </a:r>
            <a:r>
              <a:rPr lang="da-DK" dirty="0" err="1"/>
              <a:t>reviews</a:t>
            </a:r>
            <a:r>
              <a:rPr lang="da-DK" dirty="0"/>
              <a:t> – JBI manual</a:t>
            </a:r>
          </a:p>
        </p:txBody>
      </p:sp>
      <p:graphicFrame>
        <p:nvGraphicFramePr>
          <p:cNvPr id="4" name="Pladsholder til indhold 3">
            <a:extLst>
              <a:ext uri="{FF2B5EF4-FFF2-40B4-BE49-F238E27FC236}">
                <a16:creationId xmlns:a16="http://schemas.microsoft.com/office/drawing/2014/main" id="{9DFBDDC0-0F75-4266-AA19-F6EC238E55A7}"/>
              </a:ext>
            </a:extLst>
          </p:cNvPr>
          <p:cNvGraphicFramePr>
            <a:graphicFrameLocks noGrp="1"/>
          </p:cNvGraphicFramePr>
          <p:nvPr>
            <p:ph idx="1"/>
            <p:extLst>
              <p:ext uri="{D42A27DB-BD31-4B8C-83A1-F6EECF244321}">
                <p14:modId xmlns:p14="http://schemas.microsoft.com/office/powerpoint/2010/main" val="3614689617"/>
              </p:ext>
            </p:extLst>
          </p:nvPr>
        </p:nvGraphicFramePr>
        <p:xfrm>
          <a:off x="539552" y="1548367"/>
          <a:ext cx="8229600" cy="4550577"/>
        </p:xfrm>
        <a:graphic>
          <a:graphicData uri="http://schemas.openxmlformats.org/drawingml/2006/table">
            <a:tbl>
              <a:tblPr/>
              <a:tblGrid>
                <a:gridCol w="2057400">
                  <a:extLst>
                    <a:ext uri="{9D8B030D-6E8A-4147-A177-3AD203B41FA5}">
                      <a16:colId xmlns:a16="http://schemas.microsoft.com/office/drawing/2014/main" val="1241669074"/>
                    </a:ext>
                  </a:extLst>
                </a:gridCol>
                <a:gridCol w="2057400">
                  <a:extLst>
                    <a:ext uri="{9D8B030D-6E8A-4147-A177-3AD203B41FA5}">
                      <a16:colId xmlns:a16="http://schemas.microsoft.com/office/drawing/2014/main" val="2330351521"/>
                    </a:ext>
                  </a:extLst>
                </a:gridCol>
                <a:gridCol w="2057400">
                  <a:extLst>
                    <a:ext uri="{9D8B030D-6E8A-4147-A177-3AD203B41FA5}">
                      <a16:colId xmlns:a16="http://schemas.microsoft.com/office/drawing/2014/main" val="2804874147"/>
                    </a:ext>
                  </a:extLst>
                </a:gridCol>
                <a:gridCol w="2057400">
                  <a:extLst>
                    <a:ext uri="{9D8B030D-6E8A-4147-A177-3AD203B41FA5}">
                      <a16:colId xmlns:a16="http://schemas.microsoft.com/office/drawing/2014/main" val="1383919091"/>
                    </a:ext>
                  </a:extLst>
                </a:gridCol>
              </a:tblGrid>
              <a:tr h="423712">
                <a:tc>
                  <a:txBody>
                    <a:bodyPr/>
                    <a:lstStyle/>
                    <a:p>
                      <a:pPr algn="l" fontAlgn="t"/>
                      <a:br>
                        <a:rPr lang="da-DK" sz="1200">
                          <a:effectLst/>
                        </a:rPr>
                      </a:b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b="1">
                          <a:effectLst/>
                        </a:rPr>
                        <a:t>Traditional Literature Reviews</a:t>
                      </a: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b="1">
                          <a:effectLst/>
                        </a:rPr>
                        <a:t>Scoping reviews</a:t>
                      </a: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b="1">
                          <a:effectLst/>
                        </a:rPr>
                        <a:t>Systematic reviews</a:t>
                      </a:r>
                      <a:endParaRPr lang="da-DK" sz="1200">
                        <a:effectLst/>
                      </a:endParaRP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2720649058"/>
                  </a:ext>
                </a:extLst>
              </a:tr>
              <a:tr h="414885">
                <a:tc>
                  <a:txBody>
                    <a:bodyPr/>
                    <a:lstStyle/>
                    <a:p>
                      <a:pPr algn="l" fontAlgn="t"/>
                      <a:r>
                        <a:rPr lang="da-DK" sz="1200">
                          <a:effectLst/>
                        </a:rPr>
                        <a:t>A priori review protocol</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 (some)</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433161506"/>
                  </a:ext>
                </a:extLst>
              </a:tr>
              <a:tr h="581766">
                <a:tc>
                  <a:txBody>
                    <a:bodyPr/>
                    <a:lstStyle/>
                    <a:p>
                      <a:pPr algn="l" fontAlgn="t"/>
                      <a:r>
                        <a:rPr lang="en-US" sz="1200">
                          <a:effectLst/>
                        </a:rPr>
                        <a:t>PROSPERO registration of the review protocol</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578034687"/>
                  </a:ext>
                </a:extLst>
              </a:tr>
              <a:tr h="748647">
                <a:tc>
                  <a:txBody>
                    <a:bodyPr/>
                    <a:lstStyle/>
                    <a:p>
                      <a:pPr algn="l" fontAlgn="t"/>
                      <a:r>
                        <a:rPr lang="en-US" sz="1200">
                          <a:effectLst/>
                        </a:rPr>
                        <a:t>Explicit, transparent, peer reviewed search strategy</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773914461"/>
                  </a:ext>
                </a:extLst>
              </a:tr>
              <a:tr h="423712">
                <a:tc>
                  <a:txBody>
                    <a:bodyPr/>
                    <a:lstStyle/>
                    <a:p>
                      <a:pPr algn="l" fontAlgn="t"/>
                      <a:r>
                        <a:rPr lang="da-DK" sz="1200">
                          <a:effectLst/>
                        </a:rPr>
                        <a:t>Standardized data extraction forms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397167460"/>
                  </a:ext>
                </a:extLst>
              </a:tr>
              <a:tr h="581766">
                <a:tc>
                  <a:txBody>
                    <a:bodyPr/>
                    <a:lstStyle/>
                    <a:p>
                      <a:pPr algn="l" fontAlgn="t"/>
                      <a:r>
                        <a:rPr lang="en-US" sz="1200" dirty="0">
                          <a:effectLst/>
                        </a:rPr>
                        <a:t>Mandatory Critical Appraisal (</a:t>
                      </a:r>
                      <a:r>
                        <a:rPr lang="en-US" sz="1200" dirty="0" err="1">
                          <a:effectLst/>
                        </a:rPr>
                        <a:t>eg.</a:t>
                      </a:r>
                      <a:r>
                        <a:rPr lang="en-US" sz="1200" dirty="0">
                          <a:effectLst/>
                        </a:rPr>
                        <a:t> Risk of Bias Assessment, Checklist: Critical appraisal of qualitative research)</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717975629"/>
                  </a:ext>
                </a:extLst>
              </a:tr>
              <a:tr h="1082409">
                <a:tc>
                  <a:txBody>
                    <a:bodyPr/>
                    <a:lstStyle/>
                    <a:p>
                      <a:pPr algn="l" fontAlgn="t"/>
                      <a:r>
                        <a:rPr lang="en-US" sz="1200" dirty="0">
                          <a:effectLst/>
                        </a:rPr>
                        <a:t>Synthesis of findings from individual studies and the generation of ‘summary’ findings (quantitative, qualitative)</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No</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Yes</a:t>
                      </a:r>
                    </a:p>
                  </a:txBody>
                  <a:tcPr marL="61864" marR="61864" marT="43305" marB="43305">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438357685"/>
                  </a:ext>
                </a:extLst>
              </a:tr>
            </a:tbl>
          </a:graphicData>
        </a:graphic>
      </p:graphicFrame>
      <p:sp>
        <p:nvSpPr>
          <p:cNvPr id="5" name="Rectangle 1">
            <a:extLst>
              <a:ext uri="{FF2B5EF4-FFF2-40B4-BE49-F238E27FC236}">
                <a16:creationId xmlns:a16="http://schemas.microsoft.com/office/drawing/2014/main" id="{6A0B3A3F-03B1-4ECB-B525-8E1A11FEA5FA}"/>
              </a:ext>
            </a:extLst>
          </p:cNvPr>
          <p:cNvSpPr>
            <a:spLocks noChangeArrowheads="1"/>
          </p:cNvSpPr>
          <p:nvPr/>
        </p:nvSpPr>
        <p:spPr bwMode="auto">
          <a:xfrm>
            <a:off x="-2326490" y="-33010"/>
            <a:ext cx="1407874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000" b="1" i="0" u="none" strike="noStrike" cap="none" normalizeH="0" baseline="0">
                <a:ln>
                  <a:noFill/>
                </a:ln>
                <a:solidFill>
                  <a:srgbClr val="172B4D"/>
                </a:solidFill>
                <a:effectLst/>
                <a:latin typeface="-apple-system"/>
              </a:rPr>
              <a:t>Table 11.1: Defining characteristics of traditional literature reviews, scoping reviews and systematic reviews</a:t>
            </a:r>
            <a:endParaRPr kumimoji="0" lang="da-DK" altLang="da-DK"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a:ln>
                <a:noFill/>
              </a:ln>
              <a:solidFill>
                <a:schemeClr val="tx1"/>
              </a:solidFill>
              <a:effectLst/>
              <a:latin typeface="Arial" panose="020B0604020202020204" pitchFamily="34" charset="0"/>
            </a:endParaRPr>
          </a:p>
        </p:txBody>
      </p:sp>
      <p:pic>
        <p:nvPicPr>
          <p:cNvPr id="3" name="Slide 18">
            <a:hlinkClick r:id="" action="ppaction://media"/>
            <a:extLst>
              <a:ext uri="{FF2B5EF4-FFF2-40B4-BE49-F238E27FC236}">
                <a16:creationId xmlns:a16="http://schemas.microsoft.com/office/drawing/2014/main" id="{35E2E504-4DB6-45B0-89E3-1CAA533835B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61186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3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5"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cxnSp>
        <p:nvCxnSpPr>
          <p:cNvPr id="3" name="Lige pilforbindelse 2"/>
          <p:cNvCxnSpPr/>
          <p:nvPr/>
        </p:nvCxnSpPr>
        <p:spPr>
          <a:xfrm flipH="1">
            <a:off x="5868144" y="1124744"/>
            <a:ext cx="2088232" cy="1584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 name="Slide 19">
            <a:hlinkClick r:id="" action="ppaction://media"/>
            <a:extLst>
              <a:ext uri="{FF2B5EF4-FFF2-40B4-BE49-F238E27FC236}">
                <a16:creationId xmlns:a16="http://schemas.microsoft.com/office/drawing/2014/main" id="{7012BFA2-556B-4D53-A32B-F7C10EF906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094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1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60649"/>
            <a:ext cx="7772400" cy="936103"/>
          </a:xfrm>
        </p:spPr>
        <p:txBody>
          <a:bodyPr/>
          <a:lstStyle/>
          <a:p>
            <a:pPr algn="l"/>
            <a:r>
              <a:rPr lang="da-DK" dirty="0"/>
              <a:t>Indhold</a:t>
            </a:r>
            <a:endParaRPr lang="en-GB" dirty="0"/>
          </a:p>
        </p:txBody>
      </p:sp>
      <p:sp>
        <p:nvSpPr>
          <p:cNvPr id="3" name="Undertitel 2"/>
          <p:cNvSpPr>
            <a:spLocks noGrp="1"/>
          </p:cNvSpPr>
          <p:nvPr>
            <p:ph type="subTitle" idx="1"/>
          </p:nvPr>
        </p:nvSpPr>
        <p:spPr>
          <a:xfrm>
            <a:off x="683568" y="1628800"/>
            <a:ext cx="7088832" cy="4010000"/>
          </a:xfrm>
        </p:spPr>
        <p:txBody>
          <a:bodyPr/>
          <a:lstStyle/>
          <a:p>
            <a:pPr marL="514350" indent="-514350" algn="l">
              <a:buAutoNum type="arabicPeriod"/>
            </a:pPr>
            <a:r>
              <a:rPr lang="en-US" dirty="0" err="1"/>
              <a:t>Kort</a:t>
            </a:r>
            <a:r>
              <a:rPr lang="en-US" dirty="0"/>
              <a:t> </a:t>
            </a:r>
            <a:r>
              <a:rPr lang="en-US" dirty="0" err="1"/>
              <a:t>præsentation</a:t>
            </a:r>
            <a:r>
              <a:rPr lang="en-US" dirty="0"/>
              <a:t> </a:t>
            </a:r>
            <a:r>
              <a:rPr lang="en-US" dirty="0" err="1"/>
              <a:t>af</a:t>
            </a:r>
            <a:r>
              <a:rPr lang="en-US" dirty="0"/>
              <a:t> JBI</a:t>
            </a:r>
          </a:p>
          <a:p>
            <a:pPr marL="514350" indent="-514350" algn="l">
              <a:buAutoNum type="arabicPeriod"/>
            </a:pPr>
            <a:r>
              <a:rPr lang="en-US" dirty="0" err="1"/>
              <a:t>Præsentation</a:t>
            </a:r>
            <a:r>
              <a:rPr lang="en-US" dirty="0"/>
              <a:t> </a:t>
            </a:r>
            <a:r>
              <a:rPr lang="en-US" dirty="0" err="1"/>
              <a:t>af</a:t>
            </a:r>
            <a:r>
              <a:rPr lang="en-US" dirty="0"/>
              <a:t> JBI Model of Evidence Based Healthcare med focus </a:t>
            </a:r>
            <a:r>
              <a:rPr lang="en-US" dirty="0" err="1"/>
              <a:t>på</a:t>
            </a:r>
            <a:r>
              <a:rPr lang="en-US" dirty="0"/>
              <a:t> scoping review</a:t>
            </a:r>
          </a:p>
          <a:p>
            <a:pPr algn="l"/>
            <a:endParaRPr lang="en-US" dirty="0"/>
          </a:p>
          <a:p>
            <a:pPr algn="l"/>
            <a:r>
              <a:rPr lang="en-US" dirty="0"/>
              <a:t>  </a:t>
            </a:r>
          </a:p>
        </p:txBody>
      </p:sp>
      <p:pic>
        <p:nvPicPr>
          <p:cNvPr id="4" name="Slide 2">
            <a:hlinkClick r:id="" action="ppaction://media"/>
            <a:extLst>
              <a:ext uri="{FF2B5EF4-FFF2-40B4-BE49-F238E27FC236}">
                <a16:creationId xmlns:a16="http://schemas.microsoft.com/office/drawing/2014/main" id="{48B328D2-8080-4965-A5BB-E31E257DBA7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843133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98500-14F6-43D4-B285-29DDF456B6E0}"/>
              </a:ext>
            </a:extLst>
          </p:cNvPr>
          <p:cNvSpPr>
            <a:spLocks noGrp="1"/>
          </p:cNvSpPr>
          <p:nvPr>
            <p:ph type="title"/>
          </p:nvPr>
        </p:nvSpPr>
        <p:spPr/>
        <p:txBody>
          <a:bodyPr/>
          <a:lstStyle/>
          <a:p>
            <a:r>
              <a:rPr lang="da-DK" dirty="0"/>
              <a:t>Formål </a:t>
            </a:r>
            <a:r>
              <a:rPr lang="da-DK" dirty="0" err="1"/>
              <a:t>Scoping</a:t>
            </a:r>
            <a:r>
              <a:rPr lang="da-DK" dirty="0"/>
              <a:t> </a:t>
            </a:r>
            <a:r>
              <a:rPr lang="da-DK" dirty="0" err="1"/>
              <a:t>review</a:t>
            </a:r>
            <a:endParaRPr lang="da-DK" dirty="0"/>
          </a:p>
        </p:txBody>
      </p:sp>
      <p:sp>
        <p:nvSpPr>
          <p:cNvPr id="3" name="Pladsholder til indhold 2">
            <a:extLst>
              <a:ext uri="{FF2B5EF4-FFF2-40B4-BE49-F238E27FC236}">
                <a16:creationId xmlns:a16="http://schemas.microsoft.com/office/drawing/2014/main" id="{690234C5-4565-442C-8F04-A7FB8D1FAD04}"/>
              </a:ext>
            </a:extLst>
          </p:cNvPr>
          <p:cNvSpPr>
            <a:spLocks noGrp="1"/>
          </p:cNvSpPr>
          <p:nvPr>
            <p:ph idx="1"/>
          </p:nvPr>
        </p:nvSpPr>
        <p:spPr/>
        <p:txBody>
          <a:bodyPr>
            <a:normAutofit fontScale="85000" lnSpcReduction="20000"/>
          </a:bodyPr>
          <a:lstStyle/>
          <a:p>
            <a:r>
              <a:rPr lang="en-US" dirty="0"/>
              <a:t> …scoping reviews can be used </a:t>
            </a:r>
          </a:p>
          <a:p>
            <a:pPr lvl="1"/>
            <a:r>
              <a:rPr lang="en-US" dirty="0"/>
              <a:t>to map the key concepts that underpin a field of research, </a:t>
            </a:r>
          </a:p>
          <a:p>
            <a:pPr lvl="1"/>
            <a:r>
              <a:rPr lang="en-US" dirty="0"/>
              <a:t>to clarify working definitions, </a:t>
            </a:r>
          </a:p>
          <a:p>
            <a:pPr lvl="1"/>
            <a:r>
              <a:rPr lang="en-US" dirty="0"/>
              <a:t>to map the conceptual boundaries of a topic,</a:t>
            </a:r>
          </a:p>
          <a:p>
            <a:pPr lvl="1"/>
            <a:r>
              <a:rPr lang="en-US" dirty="0"/>
              <a:t>to 'map' of the available evidence can be undertaken as a preliminary exercise prior to the conduct of a systematic review,</a:t>
            </a:r>
          </a:p>
          <a:p>
            <a:pPr lvl="1"/>
            <a:r>
              <a:rPr lang="en-US" dirty="0"/>
              <a:t>to examining emerging evidence when it is still unclear what other, more specific questions can be posed for evidence syntheses (</a:t>
            </a:r>
            <a:r>
              <a:rPr lang="en-US" dirty="0" err="1"/>
              <a:t>eg.</a:t>
            </a:r>
            <a:r>
              <a:rPr lang="en-US" dirty="0"/>
              <a:t> Patients’ experiences with an intervention),</a:t>
            </a:r>
          </a:p>
          <a:p>
            <a:pPr lvl="1"/>
            <a:r>
              <a:rPr lang="en-US" dirty="0"/>
              <a:t>to identify instruments with-in a specific area,</a:t>
            </a:r>
          </a:p>
          <a:p>
            <a:pPr marL="457200" lvl="1" indent="0">
              <a:buNone/>
            </a:pPr>
            <a:r>
              <a:rPr lang="en-US" sz="1100" dirty="0"/>
              <a:t>JBI – Reviewers manual</a:t>
            </a:r>
            <a:endParaRPr lang="da-DK" sz="1100" dirty="0"/>
          </a:p>
        </p:txBody>
      </p:sp>
      <p:pic>
        <p:nvPicPr>
          <p:cNvPr id="4" name="Slide 20">
            <a:hlinkClick r:id="" action="ppaction://media"/>
            <a:extLst>
              <a:ext uri="{FF2B5EF4-FFF2-40B4-BE49-F238E27FC236}">
                <a16:creationId xmlns:a16="http://schemas.microsoft.com/office/drawing/2014/main" id="{CB9D2575-5901-4A23-ABEA-8204FCA1C50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68954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4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A3ED6-9B5E-4AC6-98E9-F51916910FED}"/>
              </a:ext>
            </a:extLst>
          </p:cNvPr>
          <p:cNvSpPr>
            <a:spLocks noGrp="1"/>
          </p:cNvSpPr>
          <p:nvPr>
            <p:ph type="title"/>
          </p:nvPr>
        </p:nvSpPr>
        <p:spPr/>
        <p:txBody>
          <a:bodyPr/>
          <a:lstStyle/>
          <a:p>
            <a:r>
              <a:rPr lang="da-DK" dirty="0" err="1"/>
              <a:t>Scoping</a:t>
            </a:r>
            <a:r>
              <a:rPr lang="da-DK" dirty="0"/>
              <a:t> </a:t>
            </a:r>
            <a:r>
              <a:rPr lang="da-DK" dirty="0" err="1"/>
              <a:t>reviews</a:t>
            </a:r>
            <a:r>
              <a:rPr lang="da-DK" dirty="0"/>
              <a:t> - udvikling</a:t>
            </a:r>
          </a:p>
        </p:txBody>
      </p:sp>
      <p:graphicFrame>
        <p:nvGraphicFramePr>
          <p:cNvPr id="4" name="Pladsholder til indhold 3">
            <a:extLst>
              <a:ext uri="{FF2B5EF4-FFF2-40B4-BE49-F238E27FC236}">
                <a16:creationId xmlns:a16="http://schemas.microsoft.com/office/drawing/2014/main" id="{0B7F425D-2CE5-484F-BF16-C34FA8BEA4C6}"/>
              </a:ext>
            </a:extLst>
          </p:cNvPr>
          <p:cNvGraphicFramePr>
            <a:graphicFrameLocks noGrp="1"/>
          </p:cNvGraphicFramePr>
          <p:nvPr>
            <p:ph idx="1"/>
            <p:extLst>
              <p:ext uri="{D42A27DB-BD31-4B8C-83A1-F6EECF244321}">
                <p14:modId xmlns:p14="http://schemas.microsoft.com/office/powerpoint/2010/main" val="3586261124"/>
              </p:ext>
            </p:extLst>
          </p:nvPr>
        </p:nvGraphicFramePr>
        <p:xfrm>
          <a:off x="251520" y="1417638"/>
          <a:ext cx="8640960" cy="5262160"/>
        </p:xfrm>
        <a:graphic>
          <a:graphicData uri="http://schemas.openxmlformats.org/drawingml/2006/table">
            <a:tbl>
              <a:tblPr/>
              <a:tblGrid>
                <a:gridCol w="360040">
                  <a:extLst>
                    <a:ext uri="{9D8B030D-6E8A-4147-A177-3AD203B41FA5}">
                      <a16:colId xmlns:a16="http://schemas.microsoft.com/office/drawing/2014/main" val="1556563201"/>
                    </a:ext>
                  </a:extLst>
                </a:gridCol>
                <a:gridCol w="1656184">
                  <a:extLst>
                    <a:ext uri="{9D8B030D-6E8A-4147-A177-3AD203B41FA5}">
                      <a16:colId xmlns:a16="http://schemas.microsoft.com/office/drawing/2014/main" val="3224189502"/>
                    </a:ext>
                  </a:extLst>
                </a:gridCol>
                <a:gridCol w="2520280">
                  <a:extLst>
                    <a:ext uri="{9D8B030D-6E8A-4147-A177-3AD203B41FA5}">
                      <a16:colId xmlns:a16="http://schemas.microsoft.com/office/drawing/2014/main" val="3530120432"/>
                    </a:ext>
                  </a:extLst>
                </a:gridCol>
                <a:gridCol w="4104456">
                  <a:extLst>
                    <a:ext uri="{9D8B030D-6E8A-4147-A177-3AD203B41FA5}">
                      <a16:colId xmlns:a16="http://schemas.microsoft.com/office/drawing/2014/main" val="26685138"/>
                    </a:ext>
                  </a:extLst>
                </a:gridCol>
              </a:tblGrid>
              <a:tr h="357080">
                <a:tc>
                  <a:txBody>
                    <a:bodyPr/>
                    <a:lstStyle/>
                    <a:p>
                      <a:pPr algn="l" fontAlgn="t"/>
                      <a:br>
                        <a:rPr lang="da-DK" sz="500" b="1">
                          <a:solidFill>
                            <a:srgbClr val="172B4D"/>
                          </a:solidFill>
                          <a:effectLst/>
                        </a:rPr>
                      </a:br>
                      <a:endParaRPr lang="da-DK" sz="500" b="1">
                        <a:solidFill>
                          <a:srgbClr val="172B4D"/>
                        </a:solidFill>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solidFill>
                      <a:srgbClr val="F4F5F7"/>
                    </a:solidFill>
                  </a:tcPr>
                </a:tc>
                <a:tc>
                  <a:txBody>
                    <a:bodyPr/>
                    <a:lstStyle/>
                    <a:p>
                      <a:pPr algn="l" fontAlgn="t"/>
                      <a:r>
                        <a:rPr lang="en-US" sz="1200" b="1" dirty="0">
                          <a:solidFill>
                            <a:srgbClr val="172B4D"/>
                          </a:solidFill>
                          <a:effectLst/>
                        </a:rPr>
                        <a:t>Arksey and O’Malley framework</a:t>
                      </a:r>
                    </a:p>
                    <a:p>
                      <a:pPr algn="l" fontAlgn="t"/>
                      <a:r>
                        <a:rPr lang="en-US" sz="1200" b="1" dirty="0">
                          <a:solidFill>
                            <a:srgbClr val="172B4D"/>
                          </a:solidFill>
                          <a:effectLst/>
                        </a:rPr>
                        <a:t>(2005, p. 22-23)</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solidFill>
                      <a:srgbClr val="DEEBFF"/>
                    </a:solidFill>
                  </a:tcPr>
                </a:tc>
                <a:tc>
                  <a:txBody>
                    <a:bodyPr/>
                    <a:lstStyle/>
                    <a:p>
                      <a:pPr algn="l" fontAlgn="t"/>
                      <a:r>
                        <a:rPr lang="da-DK" sz="1200" b="1">
                          <a:solidFill>
                            <a:srgbClr val="172B4D"/>
                          </a:solidFill>
                          <a:effectLst/>
                        </a:rPr>
                        <a:t>Enhancements proposed by Levac et al. (2010, p. 4-8)</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solidFill>
                      <a:srgbClr val="DEEBFF"/>
                    </a:solidFill>
                  </a:tcPr>
                </a:tc>
                <a:tc>
                  <a:txBody>
                    <a:bodyPr/>
                    <a:lstStyle/>
                    <a:p>
                      <a:pPr algn="l" fontAlgn="t"/>
                      <a:r>
                        <a:rPr lang="da-DK" sz="1200" b="1">
                          <a:solidFill>
                            <a:srgbClr val="172B4D"/>
                          </a:solidFill>
                          <a:effectLst/>
                        </a:rPr>
                        <a:t>*Enhancements proposed by Peters et al (2015, 2017, 2020).</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solidFill>
                      <a:srgbClr val="DEEBFF"/>
                    </a:solidFill>
                  </a:tcPr>
                </a:tc>
                <a:extLst>
                  <a:ext uri="{0D108BD9-81ED-4DB2-BD59-A6C34878D82A}">
                    <a16:rowId xmlns:a16="http://schemas.microsoft.com/office/drawing/2014/main" val="501293893"/>
                  </a:ext>
                </a:extLst>
              </a:tr>
              <a:tr h="516274">
                <a:tc>
                  <a:txBody>
                    <a:bodyPr/>
                    <a:lstStyle/>
                    <a:p>
                      <a:pPr algn="l" fontAlgn="t"/>
                      <a:r>
                        <a:rPr lang="da-DK" sz="500">
                          <a:effectLst/>
                        </a:rPr>
                        <a:t>1.</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err="1">
                          <a:effectLst/>
                        </a:rPr>
                        <a:t>Identifying</a:t>
                      </a:r>
                      <a:r>
                        <a:rPr lang="da-DK" sz="1200" dirty="0">
                          <a:effectLst/>
                        </a:rPr>
                        <a:t> the research </a:t>
                      </a:r>
                      <a:r>
                        <a:rPr lang="da-DK" sz="1200" dirty="0" err="1">
                          <a:effectLst/>
                        </a:rPr>
                        <a:t>question</a:t>
                      </a:r>
                      <a:endParaRPr lang="da-DK"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Clarifying and  linking the  purpose  and research question</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Defining and aligning the objective/s and question/s</a:t>
                      </a:r>
                    </a:p>
                    <a:p>
                      <a:pPr algn="l" fontAlgn="t"/>
                      <a:br>
                        <a:rPr lang="en-US" sz="1200">
                          <a:effectLst/>
                        </a:rPr>
                      </a:br>
                      <a:endParaRPr lang="en-US" sz="120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861090429"/>
                  </a:ext>
                </a:extLst>
              </a:tr>
              <a:tr h="436677">
                <a:tc>
                  <a:txBody>
                    <a:bodyPr/>
                    <a:lstStyle/>
                    <a:p>
                      <a:pPr algn="l" fontAlgn="t"/>
                      <a:r>
                        <a:rPr lang="da-DK" sz="500">
                          <a:effectLst/>
                        </a:rPr>
                        <a:t>2.</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err="1">
                          <a:effectLst/>
                        </a:rPr>
                        <a:t>Identifying</a:t>
                      </a:r>
                      <a:r>
                        <a:rPr lang="da-DK" sz="1200" dirty="0">
                          <a:effectLst/>
                        </a:rPr>
                        <a:t> relevant studies</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Balancing feasibility with breadth and comprehensiveness of  the  scoping process</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Developing and aligning the inclusion criteria with the objective/s and question/s</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565840486"/>
                  </a:ext>
                </a:extLst>
              </a:tr>
              <a:tr h="675467">
                <a:tc>
                  <a:txBody>
                    <a:bodyPr/>
                    <a:lstStyle/>
                    <a:p>
                      <a:pPr algn="l" fontAlgn="t"/>
                      <a:r>
                        <a:rPr lang="da-DK" sz="500">
                          <a:effectLst/>
                        </a:rPr>
                        <a:t>3.</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err="1">
                          <a:effectLst/>
                        </a:rPr>
                        <a:t>Study</a:t>
                      </a:r>
                      <a:r>
                        <a:rPr lang="da-DK" sz="1200" dirty="0">
                          <a:effectLst/>
                        </a:rPr>
                        <a:t> </a:t>
                      </a:r>
                      <a:r>
                        <a:rPr lang="da-DK" sz="1200" dirty="0" err="1">
                          <a:effectLst/>
                        </a:rPr>
                        <a:t>selection</a:t>
                      </a:r>
                      <a:endParaRPr lang="da-DK"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Using  an  iterative  team  approach  to selecting studies and extracting data</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Describing the planned approach to evidence searching, selection, data extraction, and presentation of the evidence.</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2533452652"/>
                  </a:ext>
                </a:extLst>
              </a:tr>
              <a:tr h="357080">
                <a:tc>
                  <a:txBody>
                    <a:bodyPr/>
                    <a:lstStyle/>
                    <a:p>
                      <a:pPr algn="l" fontAlgn="t"/>
                      <a:r>
                        <a:rPr lang="da-DK" sz="500">
                          <a:effectLst/>
                        </a:rPr>
                        <a:t>4.</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err="1">
                          <a:effectLst/>
                        </a:rPr>
                        <a:t>Charting</a:t>
                      </a:r>
                      <a:r>
                        <a:rPr lang="da-DK" sz="1200" dirty="0">
                          <a:effectLst/>
                        </a:rPr>
                        <a:t> the data</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Incorporating a numerical summary and qualitative thematic analysis</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Searching for the evidence</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510234861"/>
                  </a:ext>
                </a:extLst>
              </a:tr>
              <a:tr h="436677">
                <a:tc>
                  <a:txBody>
                    <a:bodyPr/>
                    <a:lstStyle/>
                    <a:p>
                      <a:pPr algn="l" fontAlgn="t"/>
                      <a:r>
                        <a:rPr lang="da-DK" sz="500">
                          <a:effectLst/>
                        </a:rPr>
                        <a:t>5.</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dirty="0">
                          <a:effectLst/>
                        </a:rPr>
                        <a:t>Collating, summarizing and reporting the results</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Identifying the implications of the study findings for policy, practice or research</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Selecting the evidence</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4002031514"/>
                  </a:ext>
                </a:extLst>
              </a:tr>
              <a:tr h="516274">
                <a:tc>
                  <a:txBody>
                    <a:bodyPr/>
                    <a:lstStyle/>
                    <a:p>
                      <a:pPr algn="l" fontAlgn="t"/>
                      <a:r>
                        <a:rPr lang="da-DK" sz="500">
                          <a:effectLst/>
                        </a:rPr>
                        <a:t>6.</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err="1">
                          <a:effectLst/>
                        </a:rPr>
                        <a:t>Consultation</a:t>
                      </a:r>
                      <a:r>
                        <a:rPr lang="da-DK" sz="1200" dirty="0">
                          <a:effectLst/>
                        </a:rPr>
                        <a:t> (</a:t>
                      </a:r>
                      <a:r>
                        <a:rPr lang="da-DK" sz="1200" dirty="0" err="1">
                          <a:effectLst/>
                        </a:rPr>
                        <a:t>optional</a:t>
                      </a:r>
                      <a:r>
                        <a:rPr lang="da-DK" sz="1200" dirty="0">
                          <a:effectLst/>
                        </a:rPr>
                        <a:t>)</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en-US" sz="1200">
                          <a:effectLst/>
                        </a:rPr>
                        <a:t>Adopting consultation as a required component of scoping study methodology</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a:effectLst/>
                        </a:rPr>
                        <a:t>Extracting the evidence</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200916056"/>
                  </a:ext>
                </a:extLst>
              </a:tr>
              <a:tr h="197887">
                <a:tc>
                  <a:txBody>
                    <a:bodyPr/>
                    <a:lstStyle/>
                    <a:p>
                      <a:pPr algn="l" fontAlgn="t"/>
                      <a:r>
                        <a:rPr lang="da-DK" sz="500">
                          <a:effectLst/>
                        </a:rPr>
                        <a:t>7.</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rowSpan="3">
                  <a:txBody>
                    <a:bodyPr/>
                    <a:lstStyle/>
                    <a:p>
                      <a:pPr algn="l" fontAlgn="t"/>
                      <a:br>
                        <a:rPr lang="da-DK" sz="1200" dirty="0">
                          <a:effectLst/>
                        </a:rPr>
                      </a:br>
                      <a:endParaRPr lang="da-DK"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rowSpan="3">
                  <a:txBody>
                    <a:bodyPr/>
                    <a:lstStyle/>
                    <a:p>
                      <a:pPr algn="l" fontAlgn="t"/>
                      <a:br>
                        <a:rPr lang="da-DK" sz="1200" dirty="0">
                          <a:effectLst/>
                        </a:rPr>
                      </a:br>
                      <a:endParaRPr lang="da-DK"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a:txBody>
                    <a:bodyPr/>
                    <a:lstStyle/>
                    <a:p>
                      <a:pPr algn="l" fontAlgn="t"/>
                      <a:r>
                        <a:rPr lang="da-DK" sz="1200" dirty="0">
                          <a:effectLst/>
                        </a:rPr>
                        <a:t> Analysis  of the </a:t>
                      </a:r>
                      <a:r>
                        <a:rPr lang="da-DK" sz="1200" dirty="0" err="1">
                          <a:effectLst/>
                        </a:rPr>
                        <a:t>evidence</a:t>
                      </a:r>
                      <a:endParaRPr lang="da-DK"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395714745"/>
                  </a:ext>
                </a:extLst>
              </a:tr>
              <a:tr h="197887">
                <a:tc>
                  <a:txBody>
                    <a:bodyPr/>
                    <a:lstStyle/>
                    <a:p>
                      <a:pPr algn="l" fontAlgn="t"/>
                      <a:r>
                        <a:rPr lang="da-DK" sz="500">
                          <a:effectLst/>
                        </a:rPr>
                        <a:t>8.</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vMerge="1">
                  <a:txBody>
                    <a:bodyPr/>
                    <a:lstStyle/>
                    <a:p>
                      <a:endParaRPr lang="da-DK"/>
                    </a:p>
                  </a:txBody>
                  <a:tcPr/>
                </a:tc>
                <a:tc vMerge="1">
                  <a:txBody>
                    <a:bodyPr/>
                    <a:lstStyle/>
                    <a:p>
                      <a:endParaRPr lang="da-DK"/>
                    </a:p>
                  </a:txBody>
                  <a:tcPr/>
                </a:tc>
                <a:tc>
                  <a:txBody>
                    <a:bodyPr/>
                    <a:lstStyle/>
                    <a:p>
                      <a:pPr algn="l" fontAlgn="t"/>
                      <a:r>
                        <a:rPr lang="da-DK" sz="1200" dirty="0">
                          <a:effectLst/>
                        </a:rPr>
                        <a:t>Presentation of the </a:t>
                      </a:r>
                      <a:r>
                        <a:rPr lang="da-DK" sz="1200" dirty="0" err="1">
                          <a:effectLst/>
                        </a:rPr>
                        <a:t>results</a:t>
                      </a:r>
                      <a:endParaRPr lang="da-DK"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1150532432"/>
                  </a:ext>
                </a:extLst>
              </a:tr>
              <a:tr h="834661">
                <a:tc>
                  <a:txBody>
                    <a:bodyPr/>
                    <a:lstStyle/>
                    <a:p>
                      <a:pPr algn="l" fontAlgn="t"/>
                      <a:r>
                        <a:rPr lang="da-DK" sz="500">
                          <a:effectLst/>
                        </a:rPr>
                        <a:t>9.</a:t>
                      </a: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tc vMerge="1">
                  <a:txBody>
                    <a:bodyPr/>
                    <a:lstStyle/>
                    <a:p>
                      <a:endParaRPr lang="da-DK"/>
                    </a:p>
                  </a:txBody>
                  <a:tcPr/>
                </a:tc>
                <a:tc vMerge="1">
                  <a:txBody>
                    <a:bodyPr/>
                    <a:lstStyle/>
                    <a:p>
                      <a:endParaRPr lang="da-DK"/>
                    </a:p>
                  </a:txBody>
                  <a:tcPr/>
                </a:tc>
                <a:tc>
                  <a:txBody>
                    <a:bodyPr/>
                    <a:lstStyle/>
                    <a:p>
                      <a:pPr algn="l" fontAlgn="t"/>
                      <a:r>
                        <a:rPr lang="en-US" sz="1200" dirty="0">
                          <a:effectLst/>
                        </a:rPr>
                        <a:t>Summarizing the evidence in relation to the  purpose of the review, making conclusions and noting any implications of the findings</a:t>
                      </a:r>
                    </a:p>
                    <a:p>
                      <a:pPr algn="l" fontAlgn="t"/>
                      <a:br>
                        <a:rPr lang="en-US" sz="1200" dirty="0">
                          <a:effectLst/>
                        </a:rPr>
                      </a:br>
                      <a:endParaRPr lang="en-US" sz="1200" dirty="0">
                        <a:effectLst/>
                      </a:endParaRPr>
                    </a:p>
                  </a:txBody>
                  <a:tcPr marL="27638" marR="27638" marT="19346" marB="19346">
                    <a:lnL w="9525" cap="flat" cmpd="sng" algn="ctr">
                      <a:solidFill>
                        <a:srgbClr val="C1C7D0"/>
                      </a:solidFill>
                      <a:prstDash val="solid"/>
                      <a:round/>
                      <a:headEnd type="none" w="med" len="med"/>
                      <a:tailEnd type="none" w="med" len="med"/>
                    </a:lnL>
                    <a:lnR w="9525" cap="flat" cmpd="sng" algn="ctr">
                      <a:solidFill>
                        <a:srgbClr val="C1C7D0"/>
                      </a:solidFill>
                      <a:prstDash val="solid"/>
                      <a:round/>
                      <a:headEnd type="none" w="med" len="med"/>
                      <a:tailEnd type="none" w="med" len="med"/>
                    </a:lnR>
                    <a:lnT w="9525" cap="flat" cmpd="sng" algn="ctr">
                      <a:solidFill>
                        <a:srgbClr val="C1C7D0"/>
                      </a:solidFill>
                      <a:prstDash val="solid"/>
                      <a:round/>
                      <a:headEnd type="none" w="med" len="med"/>
                      <a:tailEnd type="none" w="med" len="med"/>
                    </a:lnT>
                    <a:lnB w="9525" cap="flat" cmpd="sng" algn="ctr">
                      <a:solidFill>
                        <a:srgbClr val="C1C7D0"/>
                      </a:solidFill>
                      <a:prstDash val="solid"/>
                      <a:round/>
                      <a:headEnd type="none" w="med" len="med"/>
                      <a:tailEnd type="none" w="med" len="med"/>
                    </a:lnB>
                  </a:tcPr>
                </a:tc>
                <a:extLst>
                  <a:ext uri="{0D108BD9-81ED-4DB2-BD59-A6C34878D82A}">
                    <a16:rowId xmlns:a16="http://schemas.microsoft.com/office/drawing/2014/main" val="3955694672"/>
                  </a:ext>
                </a:extLst>
              </a:tr>
            </a:tbl>
          </a:graphicData>
        </a:graphic>
      </p:graphicFrame>
      <p:sp>
        <p:nvSpPr>
          <p:cNvPr id="5" name="Rectangle 1">
            <a:extLst>
              <a:ext uri="{FF2B5EF4-FFF2-40B4-BE49-F238E27FC236}">
                <a16:creationId xmlns:a16="http://schemas.microsoft.com/office/drawing/2014/main" id="{3070B39B-CAA7-4F02-9218-FE0D959408DA}"/>
              </a:ext>
            </a:extLst>
          </p:cNvPr>
          <p:cNvSpPr>
            <a:spLocks noChangeArrowheads="1"/>
          </p:cNvSpPr>
          <p:nvPr/>
        </p:nvSpPr>
        <p:spPr bwMode="auto">
          <a:xfrm>
            <a:off x="-11696673" y="105489"/>
            <a:ext cx="330888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000" b="0" i="0" u="none" strike="noStrike" cap="none" normalizeH="0" baseline="0">
                <a:ln>
                  <a:noFill/>
                </a:ln>
                <a:solidFill>
                  <a:srgbClr val="172B4D"/>
                </a:solidFill>
                <a:effectLst/>
                <a:latin typeface="-apple-system"/>
              </a:rPr>
              <a:t>*Consultation of information scientists, stakeholders and/or experts throughout, including in the topic prioritization, planning, execution and dissemination</a:t>
            </a:r>
            <a:endParaRPr kumimoji="0" lang="da-DK" altLang="da-DK" sz="1800" b="0" i="0" u="none" strike="noStrike" cap="none" normalizeH="0" baseline="0">
              <a:ln>
                <a:noFill/>
              </a:ln>
              <a:solidFill>
                <a:schemeClr val="tx1"/>
              </a:solidFill>
              <a:effectLst/>
              <a:latin typeface="Arial" panose="020B0604020202020204" pitchFamily="34" charset="0"/>
            </a:endParaRPr>
          </a:p>
        </p:txBody>
      </p:sp>
      <p:pic>
        <p:nvPicPr>
          <p:cNvPr id="3" name="Slide 21">
            <a:hlinkClick r:id="" action="ppaction://media"/>
            <a:extLst>
              <a:ext uri="{FF2B5EF4-FFF2-40B4-BE49-F238E27FC236}">
                <a16:creationId xmlns:a16="http://schemas.microsoft.com/office/drawing/2014/main" id="{9488ED4A-C143-4F2B-9B2F-E35BCD446AF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56005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9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JBI </a:t>
            </a:r>
            <a:r>
              <a:rPr lang="da-DK" dirty="0" err="1"/>
              <a:t>Reviwers</a:t>
            </a:r>
            <a:r>
              <a:rPr lang="da-DK" dirty="0"/>
              <a:t> manual</a:t>
            </a:r>
            <a:endParaRPr lang="en-GB" dirty="0"/>
          </a:p>
        </p:txBody>
      </p:sp>
      <p:sp>
        <p:nvSpPr>
          <p:cNvPr id="3" name="Pladsholder til indhold 2"/>
          <p:cNvSpPr>
            <a:spLocks noGrp="1"/>
          </p:cNvSpPr>
          <p:nvPr>
            <p:ph idx="1"/>
          </p:nvPr>
        </p:nvSpPr>
        <p:spPr/>
        <p:txBody>
          <a:bodyPr>
            <a:normAutofit fontScale="62500" lnSpcReduction="20000"/>
          </a:bodyPr>
          <a:lstStyle/>
          <a:p>
            <a:br>
              <a:rPr lang="en-GB" dirty="0">
                <a:hlinkClick r:id="rId4"/>
              </a:rPr>
            </a:br>
            <a:r>
              <a:rPr lang="en-GB" dirty="0">
                <a:hlinkClick r:id="rId4"/>
              </a:rPr>
              <a:t>About this Manual</a:t>
            </a:r>
            <a:endParaRPr lang="en-GB" dirty="0"/>
          </a:p>
          <a:p>
            <a:r>
              <a:rPr lang="en-GB" dirty="0">
                <a:hlinkClick r:id="rId5"/>
              </a:rPr>
              <a:t>Contributors</a:t>
            </a:r>
            <a:endParaRPr lang="en-GB" dirty="0"/>
          </a:p>
          <a:p>
            <a:r>
              <a:rPr lang="en-GB" dirty="0">
                <a:hlinkClick r:id="rId6"/>
              </a:rPr>
              <a:t>Chapter 1: JBI Systematic Reviews</a:t>
            </a:r>
            <a:endParaRPr lang="en-GB" dirty="0"/>
          </a:p>
          <a:p>
            <a:r>
              <a:rPr lang="en-GB" dirty="0">
                <a:hlinkClick r:id="rId7"/>
              </a:rPr>
              <a:t>Chapter 2: Systematic reviews of qualitative evidence</a:t>
            </a:r>
            <a:endParaRPr lang="en-GB" dirty="0"/>
          </a:p>
          <a:p>
            <a:r>
              <a:rPr lang="en-GB" dirty="0">
                <a:hlinkClick r:id="rId8"/>
              </a:rPr>
              <a:t>Chapter 3: Systematic reviews of effectiveness</a:t>
            </a:r>
            <a:endParaRPr lang="en-GB" dirty="0"/>
          </a:p>
          <a:p>
            <a:r>
              <a:rPr lang="en-GB" dirty="0">
                <a:hlinkClick r:id="rId9"/>
              </a:rPr>
              <a:t>Chapter 4: Systematic reviews of text and opinion</a:t>
            </a:r>
            <a:endParaRPr lang="en-GB" dirty="0"/>
          </a:p>
          <a:p>
            <a:r>
              <a:rPr lang="en-GB" dirty="0">
                <a:hlinkClick r:id="rId10"/>
              </a:rPr>
              <a:t>Chapter 5: Systematic reviews of prevalence and incidence</a:t>
            </a:r>
            <a:endParaRPr lang="en-GB" dirty="0"/>
          </a:p>
          <a:p>
            <a:r>
              <a:rPr lang="en-GB" dirty="0">
                <a:hlinkClick r:id="rId11"/>
              </a:rPr>
              <a:t>Chapter 6: Systematic reviews of economic evidence</a:t>
            </a:r>
            <a:endParaRPr lang="en-GB" dirty="0"/>
          </a:p>
          <a:p>
            <a:r>
              <a:rPr lang="en-GB" dirty="0">
                <a:hlinkClick r:id="rId12"/>
              </a:rPr>
              <a:t>Chapter 7: Systematic reviews of </a:t>
            </a:r>
            <a:r>
              <a:rPr lang="en-GB" dirty="0" err="1">
                <a:hlinkClick r:id="rId12"/>
              </a:rPr>
              <a:t>etiology</a:t>
            </a:r>
            <a:r>
              <a:rPr lang="en-GB" dirty="0">
                <a:hlinkClick r:id="rId12"/>
              </a:rPr>
              <a:t> and risk</a:t>
            </a:r>
            <a:endParaRPr lang="en-GB" dirty="0"/>
          </a:p>
          <a:p>
            <a:r>
              <a:rPr lang="en-GB" dirty="0">
                <a:hlinkClick r:id="rId13"/>
              </a:rPr>
              <a:t>Chapter 8: Mixed methods systematic reviews</a:t>
            </a:r>
            <a:endParaRPr lang="en-GB" dirty="0"/>
          </a:p>
          <a:p>
            <a:r>
              <a:rPr lang="en-GB" dirty="0">
                <a:hlinkClick r:id="rId14"/>
              </a:rPr>
              <a:t>Chapter 9: Diagnostic test accuracy systematic reviews</a:t>
            </a:r>
            <a:endParaRPr lang="en-GB" dirty="0"/>
          </a:p>
          <a:p>
            <a:r>
              <a:rPr lang="en-GB" dirty="0">
                <a:hlinkClick r:id="rId15"/>
              </a:rPr>
              <a:t>Chapter 10: Umbrella reviews</a:t>
            </a:r>
            <a:endParaRPr lang="en-GB" dirty="0"/>
          </a:p>
          <a:p>
            <a:r>
              <a:rPr lang="en-GB" dirty="0">
                <a:hlinkClick r:id="rId16"/>
              </a:rPr>
              <a:t>Chapter 11: Scoping reviews</a:t>
            </a:r>
            <a:endParaRPr lang="en-GB" dirty="0"/>
          </a:p>
          <a:p>
            <a:endParaRPr lang="en-GB" dirty="0"/>
          </a:p>
        </p:txBody>
      </p:sp>
      <p:pic>
        <p:nvPicPr>
          <p:cNvPr id="4" name="Slide 22">
            <a:hlinkClick r:id="" action="ppaction://media"/>
            <a:extLst>
              <a:ext uri="{FF2B5EF4-FFF2-40B4-BE49-F238E27FC236}">
                <a16:creationId xmlns:a16="http://schemas.microsoft.com/office/drawing/2014/main" id="{F2DBC2AA-898F-48B3-A95A-BB829F6DE898}"/>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17920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Kilde</a:t>
            </a:r>
            <a:endParaRPr lang="en-GB" dirty="0"/>
          </a:p>
        </p:txBody>
      </p:sp>
      <p:sp>
        <p:nvSpPr>
          <p:cNvPr id="3" name="Pladsholder til indhold 2"/>
          <p:cNvSpPr>
            <a:spLocks noGrp="1"/>
          </p:cNvSpPr>
          <p:nvPr>
            <p:ph idx="1"/>
          </p:nvPr>
        </p:nvSpPr>
        <p:spPr/>
        <p:txBody>
          <a:bodyPr/>
          <a:lstStyle/>
          <a:p>
            <a:r>
              <a:rPr lang="en-GB" dirty="0"/>
              <a:t>The JBI Model of Evidence-based Healthcare: A model reconsidered</a:t>
            </a:r>
          </a:p>
          <a:p>
            <a:pPr marL="0" indent="0">
              <a:buNone/>
            </a:pPr>
            <a:r>
              <a:rPr lang="en-GB" dirty="0">
                <a:hlinkClick r:id="rId4"/>
              </a:rPr>
              <a:t>https://joannabriggs.org/assets/docs/approach/The_JBI_Model_of_Evidence_-_Healthcare-A_Model_Reconsidered.pdf</a:t>
            </a:r>
            <a:endParaRPr lang="en-GB" dirty="0"/>
          </a:p>
          <a:p>
            <a:r>
              <a:rPr lang="en-GB" dirty="0" err="1"/>
              <a:t>Reviwers</a:t>
            </a:r>
            <a:r>
              <a:rPr lang="en-GB" dirty="0"/>
              <a:t> manual JBI</a:t>
            </a:r>
          </a:p>
          <a:p>
            <a:pPr marL="0" indent="0">
              <a:buNone/>
            </a:pPr>
            <a:r>
              <a:rPr lang="da-DK" dirty="0">
                <a:hlinkClick r:id="rId5"/>
              </a:rPr>
              <a:t>https://wiki.joannabriggs.org/display/MANUAL/JBI+Reviewer%27s+Manual</a:t>
            </a:r>
            <a:endParaRPr lang="en-GB" dirty="0"/>
          </a:p>
        </p:txBody>
      </p:sp>
      <p:pic>
        <p:nvPicPr>
          <p:cNvPr id="4" name="Slide 23 + 24">
            <a:hlinkClick r:id="" action="ppaction://media"/>
            <a:extLst>
              <a:ext uri="{FF2B5EF4-FFF2-40B4-BE49-F238E27FC236}">
                <a16:creationId xmlns:a16="http://schemas.microsoft.com/office/drawing/2014/main" id="{31D04A62-B701-455E-AE43-0F67F4B1FE5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3568" y="6090907"/>
            <a:ext cx="609600" cy="609600"/>
          </a:xfrm>
          <a:prstGeom prst="rect">
            <a:avLst/>
          </a:prstGeom>
        </p:spPr>
      </p:pic>
    </p:spTree>
    <p:extLst>
      <p:ext uri="{BB962C8B-B14F-4D97-AF65-F5344CB8AC3E}">
        <p14:creationId xmlns:p14="http://schemas.microsoft.com/office/powerpoint/2010/main" val="39332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5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7B0951-540A-4C2E-A2CE-E203C1EA24DB}"/>
              </a:ext>
            </a:extLst>
          </p:cNvPr>
          <p:cNvSpPr>
            <a:spLocks noGrp="1"/>
          </p:cNvSpPr>
          <p:nvPr>
            <p:ph type="title"/>
          </p:nvPr>
        </p:nvSpPr>
        <p:spPr/>
        <p:txBody>
          <a:bodyPr/>
          <a:lstStyle/>
          <a:p>
            <a:r>
              <a:rPr lang="da-DK" dirty="0"/>
              <a:t>Kilder fortsat</a:t>
            </a:r>
          </a:p>
        </p:txBody>
      </p:sp>
      <p:sp>
        <p:nvSpPr>
          <p:cNvPr id="3" name="Pladsholder til indhold 2">
            <a:extLst>
              <a:ext uri="{FF2B5EF4-FFF2-40B4-BE49-F238E27FC236}">
                <a16:creationId xmlns:a16="http://schemas.microsoft.com/office/drawing/2014/main" id="{3888DB16-1492-4642-9C52-DDA5EB0FC09F}"/>
              </a:ext>
            </a:extLst>
          </p:cNvPr>
          <p:cNvSpPr>
            <a:spLocks noGrp="1"/>
          </p:cNvSpPr>
          <p:nvPr>
            <p:ph idx="1"/>
          </p:nvPr>
        </p:nvSpPr>
        <p:spPr/>
        <p:txBody>
          <a:bodyPr>
            <a:normAutofit/>
          </a:bodyPr>
          <a:lstStyle/>
          <a:p>
            <a:r>
              <a:rPr lang="en-GB" sz="1400" dirty="0"/>
              <a:t>Pedersen PU, Tracey A, </a:t>
            </a:r>
            <a:r>
              <a:rPr lang="en-GB" sz="1400" dirty="0" err="1"/>
              <a:t>Sindby</a:t>
            </a:r>
            <a:r>
              <a:rPr lang="en-GB" sz="1400" dirty="0"/>
              <a:t> JE, Bjerrum M. Preoperative oral hygiene recommendation before open-heart surgery: patients’ adherence and reduction of infections: a quality improvement study. BMJ Open Quality 2019;8:e000512. doi:10.1136/ bmjoq-2018-000512</a:t>
            </a:r>
          </a:p>
          <a:p>
            <a:r>
              <a:rPr lang="en-GB" sz="1400" dirty="0"/>
              <a:t>Preben U Pedersen, </a:t>
            </a:r>
            <a:r>
              <a:rPr lang="en-GB" sz="1400" dirty="0" err="1"/>
              <a:t>Palle</a:t>
            </a:r>
            <a:r>
              <a:rPr lang="en-GB" sz="1400" dirty="0"/>
              <a:t> Larsen, </a:t>
            </a:r>
            <a:r>
              <a:rPr lang="en-GB" sz="1400" dirty="0" err="1"/>
              <a:t>Sasja</a:t>
            </a:r>
            <a:r>
              <a:rPr lang="en-GB" sz="1400" dirty="0"/>
              <a:t> Jul </a:t>
            </a:r>
            <a:r>
              <a:rPr lang="en-GB" sz="1400" dirty="0" err="1"/>
              <a:t>Håkonsen</a:t>
            </a:r>
            <a:r>
              <a:rPr lang="en-GB" sz="1400" dirty="0"/>
              <a:t>. </a:t>
            </a:r>
            <a:r>
              <a:rPr lang="en-US" sz="1400" u="sng" dirty="0">
                <a:hlinkClick r:id="rId2"/>
              </a:rPr>
              <a:t>The effectiveness of systematic perioperative oral hygiene in reduction of postoperative respiratory tract infections after elective thoracic surgery in adults: a systematic review</a:t>
            </a:r>
            <a:r>
              <a:rPr lang="en-US" sz="1400" dirty="0"/>
              <a:t>. </a:t>
            </a:r>
            <a:r>
              <a:rPr lang="da-DK" sz="1400" dirty="0"/>
              <a:t>JBI Database of </a:t>
            </a:r>
            <a:r>
              <a:rPr lang="da-DK" sz="1400" dirty="0" err="1"/>
              <a:t>Systematic</a:t>
            </a:r>
            <a:r>
              <a:rPr lang="da-DK" sz="1400" dirty="0"/>
              <a:t> Reviews &amp; </a:t>
            </a:r>
            <a:r>
              <a:rPr lang="da-DK" sz="1400" dirty="0" err="1"/>
              <a:t>Implementation</a:t>
            </a:r>
            <a:r>
              <a:rPr lang="da-DK" sz="1400" dirty="0"/>
              <a:t> Reports 2016;14(1):140-173</a:t>
            </a:r>
          </a:p>
          <a:p>
            <a:r>
              <a:rPr lang="da-DK" sz="1400" dirty="0"/>
              <a:t>Pedersen PU, Larsen P, Håkonsen SJ, Bjerrum MB. Fra Forskning til praksis. København 2017, Munksgaard.</a:t>
            </a:r>
          </a:p>
          <a:p>
            <a:r>
              <a:rPr lang="da-DK" sz="1300" dirty="0"/>
              <a:t>Kari </a:t>
            </a:r>
            <a:r>
              <a:rPr lang="da-DK" sz="1300" dirty="0" err="1"/>
              <a:t>Ingstad</a:t>
            </a:r>
            <a:r>
              <a:rPr lang="da-DK" sz="1300" dirty="0"/>
              <a:t>, Lisbeth Uhrenfeldt, Ingjerd </a:t>
            </a:r>
            <a:r>
              <a:rPr lang="da-DK" sz="1300" dirty="0" err="1"/>
              <a:t>Gåre</a:t>
            </a:r>
            <a:r>
              <a:rPr lang="da-DK" sz="1300" dirty="0"/>
              <a:t> Kymre, Conni Skrubbeltrang, Preben Ulrich Pedersen. </a:t>
            </a:r>
            <a:r>
              <a:rPr lang="en-GB" sz="1300" dirty="0"/>
              <a:t>Scoping review protocol: effectiveness of individualised nutritional care plans to reduce malnutrition during hospitalisation and up to 3 months after discharge. </a:t>
            </a:r>
            <a:r>
              <a:rPr lang="da-DK" sz="1300" dirty="0"/>
              <a:t>BMJ Open 2019;9:e032615. doi:10.1136/bmjopen-2019-032615</a:t>
            </a:r>
          </a:p>
          <a:p>
            <a:r>
              <a:rPr lang="en-GB" sz="1300" dirty="0" err="1"/>
              <a:t>Sasja</a:t>
            </a:r>
            <a:r>
              <a:rPr lang="en-GB" sz="1300" dirty="0"/>
              <a:t> Jul </a:t>
            </a:r>
            <a:r>
              <a:rPr lang="en-GB" sz="1300" dirty="0" err="1"/>
              <a:t>Håkonsen</a:t>
            </a:r>
            <a:r>
              <a:rPr lang="en-GB" sz="1300" dirty="0"/>
              <a:t>, Preben Ulrich Pedersen, Merete Bjerrum. </a:t>
            </a:r>
            <a:r>
              <a:rPr lang="en-US" sz="1300" dirty="0"/>
              <a:t>Ann </a:t>
            </a:r>
            <a:r>
              <a:rPr lang="en-US" sz="1300" dirty="0" err="1"/>
              <a:t>Bygholm</a:t>
            </a:r>
            <a:r>
              <a:rPr lang="en-US" sz="1300" dirty="0"/>
              <a:t>, Micah D J Peters. A nursing minimum dataset for documenting nutritional care for adults in primary healthcare: a scoping review protocol. JBI Database of Systematic Reviews &amp; Implementation Reports. 2015;13(8) 92 – 100</a:t>
            </a:r>
          </a:p>
          <a:p>
            <a:r>
              <a:rPr lang="en-GB" sz="1400" dirty="0" err="1">
                <a:hlinkClick r:id="rId3">
                  <a:extLst>
                    <a:ext uri="{A12FA001-AC4F-418D-AE19-62706E023703}">
                      <ahyp:hlinkClr xmlns:ahyp="http://schemas.microsoft.com/office/drawing/2018/hyperlinkcolor" val="tx"/>
                    </a:ext>
                  </a:extLst>
                </a:hlinkClick>
              </a:rPr>
              <a:t>Håkonsen</a:t>
            </a:r>
            <a:r>
              <a:rPr lang="en-GB" sz="1400" dirty="0">
                <a:hlinkClick r:id="rId3">
                  <a:extLst>
                    <a:ext uri="{A12FA001-AC4F-418D-AE19-62706E023703}">
                      <ahyp:hlinkClr xmlns:ahyp="http://schemas.microsoft.com/office/drawing/2018/hyperlinkcolor" val="tx"/>
                    </a:ext>
                  </a:extLst>
                </a:hlinkClick>
              </a:rPr>
              <a:t> SJ</a:t>
            </a:r>
            <a:r>
              <a:rPr lang="en-GB" sz="1400" dirty="0"/>
              <a:t>, </a:t>
            </a:r>
            <a:r>
              <a:rPr lang="en-GB" sz="1400" dirty="0">
                <a:hlinkClick r:id="rId4">
                  <a:extLst>
                    <a:ext uri="{A12FA001-AC4F-418D-AE19-62706E023703}">
                      <ahyp:hlinkClr xmlns:ahyp="http://schemas.microsoft.com/office/drawing/2018/hyperlinkcolor" val="tx"/>
                    </a:ext>
                  </a:extLst>
                </a:hlinkClick>
              </a:rPr>
              <a:t>Pedersen PU</a:t>
            </a:r>
            <a:r>
              <a:rPr lang="en-GB" sz="1400" dirty="0"/>
              <a:t>, </a:t>
            </a:r>
            <a:r>
              <a:rPr lang="en-GB" sz="1400" dirty="0">
                <a:hlinkClick r:id="rId5">
                  <a:extLst>
                    <a:ext uri="{A12FA001-AC4F-418D-AE19-62706E023703}">
                      <ahyp:hlinkClr xmlns:ahyp="http://schemas.microsoft.com/office/drawing/2018/hyperlinkcolor" val="tx"/>
                    </a:ext>
                  </a:extLst>
                </a:hlinkClick>
              </a:rPr>
              <a:t>Bjerrum M</a:t>
            </a:r>
            <a:r>
              <a:rPr lang="en-GB" sz="1400" dirty="0"/>
              <a:t>, </a:t>
            </a:r>
            <a:r>
              <a:rPr lang="en-GB" sz="1400" dirty="0" err="1">
                <a:hlinkClick r:id="rId6">
                  <a:extLst>
                    <a:ext uri="{A12FA001-AC4F-418D-AE19-62706E023703}">
                      <ahyp:hlinkClr xmlns:ahyp="http://schemas.microsoft.com/office/drawing/2018/hyperlinkcolor" val="tx"/>
                    </a:ext>
                  </a:extLst>
                </a:hlinkClick>
              </a:rPr>
              <a:t>Bygholm</a:t>
            </a:r>
            <a:r>
              <a:rPr lang="en-GB" sz="1400" dirty="0">
                <a:hlinkClick r:id="rId6">
                  <a:extLst>
                    <a:ext uri="{A12FA001-AC4F-418D-AE19-62706E023703}">
                      <ahyp:hlinkClr xmlns:ahyp="http://schemas.microsoft.com/office/drawing/2018/hyperlinkcolor" val="tx"/>
                    </a:ext>
                  </a:extLst>
                </a:hlinkClick>
              </a:rPr>
              <a:t> A</a:t>
            </a:r>
            <a:r>
              <a:rPr lang="en-GB" sz="1400" dirty="0"/>
              <a:t>, </a:t>
            </a:r>
            <a:r>
              <a:rPr lang="en-GB" sz="1400" dirty="0">
                <a:hlinkClick r:id="rId7">
                  <a:extLst>
                    <a:ext uri="{A12FA001-AC4F-418D-AE19-62706E023703}">
                      <ahyp:hlinkClr xmlns:ahyp="http://schemas.microsoft.com/office/drawing/2018/hyperlinkcolor" val="tx"/>
                    </a:ext>
                  </a:extLst>
                </a:hlinkClick>
              </a:rPr>
              <a:t>Peters MDJ</a:t>
            </a:r>
            <a:r>
              <a:rPr lang="en-GB" sz="1400" dirty="0"/>
              <a:t>. Nursing Minimum Data Sets for documenting nutritional care for adults in primary healthcare: a scoping review. </a:t>
            </a:r>
            <a:r>
              <a:rPr lang="en-GB" sz="1400" dirty="0">
                <a:hlinkClick r:id="rId8" tooltip="JBI database of systematic reviews and implementation reports.">
                  <a:extLst>
                    <a:ext uri="{A12FA001-AC4F-418D-AE19-62706E023703}">
                      <ahyp:hlinkClr xmlns:ahyp="http://schemas.microsoft.com/office/drawing/2018/hyperlinkcolor" val="tx"/>
                    </a:ext>
                  </a:extLst>
                </a:hlinkClick>
              </a:rPr>
              <a:t>JBI Database System Rev Implement Rep.</a:t>
            </a:r>
            <a:r>
              <a:rPr lang="en-GB" sz="1400" dirty="0"/>
              <a:t> 2018 Jan;16(1):117-139. </a:t>
            </a:r>
            <a:r>
              <a:rPr lang="en-GB" sz="1400" dirty="0" err="1"/>
              <a:t>doi</a:t>
            </a:r>
            <a:r>
              <a:rPr lang="en-GB" sz="1400" dirty="0"/>
              <a:t>: 10.11124/JBISRIR-2017-003386.</a:t>
            </a:r>
            <a:endParaRPr lang="da-DK" sz="1400" dirty="0"/>
          </a:p>
          <a:p>
            <a:endParaRPr lang="da-DK" sz="1400" dirty="0"/>
          </a:p>
          <a:p>
            <a:endParaRPr lang="da-DK" sz="1400" dirty="0"/>
          </a:p>
          <a:p>
            <a:endParaRPr lang="da-DK" dirty="0"/>
          </a:p>
        </p:txBody>
      </p:sp>
    </p:spTree>
    <p:extLst>
      <p:ext uri="{BB962C8B-B14F-4D97-AF65-F5344CB8AC3E}">
        <p14:creationId xmlns:p14="http://schemas.microsoft.com/office/powerpoint/2010/main" val="1126526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4"/>
          <p:cNvSpPr>
            <a:spLocks noGrp="1" noChangeArrowheads="1"/>
          </p:cNvSpPr>
          <p:nvPr>
            <p:ph type="title" idx="4294967295"/>
          </p:nvPr>
        </p:nvSpPr>
        <p:spPr>
          <a:xfrm>
            <a:off x="609600" y="685800"/>
            <a:ext cx="7772400" cy="1143000"/>
          </a:xfrm>
        </p:spPr>
        <p:txBody>
          <a:bodyPr/>
          <a:lstStyle/>
          <a:p>
            <a:pPr eaLnBrk="1" hangingPunct="1"/>
            <a:r>
              <a:rPr lang="en-AU">
                <a:latin typeface="Arial Narrow" charset="0"/>
                <a:cs typeface="MS PGothic" pitchFamily="34" charset="-128"/>
              </a:rPr>
              <a:t>The Joanna Briggs Institute</a:t>
            </a:r>
            <a:endParaRPr lang="en-AU">
              <a:cs typeface="MS PGothic" pitchFamily="34" charset="-128"/>
            </a:endParaRPr>
          </a:p>
        </p:txBody>
      </p:sp>
      <p:sp>
        <p:nvSpPr>
          <p:cNvPr id="30723" name="Rectangle 5"/>
          <p:cNvSpPr>
            <a:spLocks noGrp="1" noChangeArrowheads="1"/>
          </p:cNvSpPr>
          <p:nvPr>
            <p:ph type="body" sz="half" idx="4294967295"/>
          </p:nvPr>
        </p:nvSpPr>
        <p:spPr>
          <a:xfrm>
            <a:off x="457200" y="1828800"/>
            <a:ext cx="4343400" cy="4419600"/>
          </a:xfrm>
        </p:spPr>
        <p:txBody>
          <a:bodyPr/>
          <a:lstStyle/>
          <a:p>
            <a:pPr eaLnBrk="1" hangingPunct="1">
              <a:lnSpc>
                <a:spcPct val="90000"/>
              </a:lnSpc>
            </a:pPr>
            <a:r>
              <a:rPr lang="en-AU" sz="2800">
                <a:latin typeface="Arial Narrow" charset="0"/>
                <a:cs typeface="MS PGothic" pitchFamily="34" charset="-128"/>
              </a:rPr>
              <a:t>Evidence Based Practice</a:t>
            </a:r>
          </a:p>
          <a:p>
            <a:pPr eaLnBrk="1" hangingPunct="1">
              <a:lnSpc>
                <a:spcPct val="90000"/>
              </a:lnSpc>
            </a:pPr>
            <a:r>
              <a:rPr lang="en-AU" sz="2800">
                <a:latin typeface="Arial Narrow" charset="0"/>
                <a:cs typeface="MS PGothic" pitchFamily="34" charset="-128"/>
              </a:rPr>
              <a:t>Research Institute since 1996</a:t>
            </a:r>
          </a:p>
          <a:p>
            <a:pPr eaLnBrk="1" hangingPunct="1">
              <a:lnSpc>
                <a:spcPct val="90000"/>
              </a:lnSpc>
            </a:pPr>
            <a:r>
              <a:rPr lang="en-AU" sz="2800">
                <a:latin typeface="Arial Narrow" charset="0"/>
                <a:cs typeface="MS PGothic" pitchFamily="34" charset="-128"/>
              </a:rPr>
              <a:t>Royal Adelaide Hospital and the University of Adelaide</a:t>
            </a:r>
          </a:p>
          <a:p>
            <a:pPr eaLnBrk="1" hangingPunct="1">
              <a:lnSpc>
                <a:spcPct val="90000"/>
              </a:lnSpc>
            </a:pPr>
            <a:r>
              <a:rPr lang="en-AU" sz="2800">
                <a:latin typeface="Arial Narrow" charset="0"/>
                <a:cs typeface="MS PGothic" pitchFamily="34" charset="-128"/>
              </a:rPr>
              <a:t>Not-for-profit </a:t>
            </a:r>
          </a:p>
          <a:p>
            <a:pPr eaLnBrk="1" hangingPunct="1">
              <a:lnSpc>
                <a:spcPct val="90000"/>
              </a:lnSpc>
            </a:pPr>
            <a:r>
              <a:rPr lang="en-AU" sz="2800">
                <a:latin typeface="Arial Narrow" charset="0"/>
                <a:cs typeface="MS PGothic" pitchFamily="34" charset="-128"/>
              </a:rPr>
              <a:t>70+ Centres and Groups, &gt;7000 members in over 47 countries</a:t>
            </a:r>
          </a:p>
          <a:p>
            <a:pPr eaLnBrk="1" hangingPunct="1">
              <a:lnSpc>
                <a:spcPct val="90000"/>
              </a:lnSpc>
            </a:pPr>
            <a:r>
              <a:rPr lang="en-AU" sz="2800">
                <a:latin typeface="Arial Narrow" charset="0"/>
                <a:cs typeface="MS PGothic" pitchFamily="34" charset="-128"/>
              </a:rPr>
              <a:t>Global Leader</a:t>
            </a:r>
          </a:p>
        </p:txBody>
      </p:sp>
      <p:pic>
        <p:nvPicPr>
          <p:cNvPr id="30724" name="Picture 11" descr="a"/>
          <p:cNvPicPr>
            <a:picLocks noGrp="1" noChangeAspect="1" noChangeArrowheads="1"/>
          </p:cNvPicPr>
          <p:nvPr>
            <p:ph sz="half" idx="4294967295"/>
          </p:nvPr>
        </p:nvPicPr>
        <p:blipFill>
          <a:blip r:embed="rId5"/>
          <a:srcRect/>
          <a:stretch>
            <a:fillRect/>
          </a:stretch>
        </p:blipFill>
        <p:spPr>
          <a:xfrm>
            <a:off x="4876800" y="2160588"/>
            <a:ext cx="3962400" cy="3906837"/>
          </a:xfrm>
        </p:spPr>
      </p:pic>
      <p:pic>
        <p:nvPicPr>
          <p:cNvPr id="2" name="Slide 3">
            <a:hlinkClick r:id="" action="ppaction://media"/>
            <a:extLst>
              <a:ext uri="{FF2B5EF4-FFF2-40B4-BE49-F238E27FC236}">
                <a16:creationId xmlns:a16="http://schemas.microsoft.com/office/drawing/2014/main" id="{B575E319-6A4A-4BF4-B3DB-5870506803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8248802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en-US" dirty="0"/>
              <a:t>International </a:t>
            </a:r>
            <a:r>
              <a:rPr lang="en-US" dirty="0" err="1"/>
              <a:t>organisationer</a:t>
            </a:r>
            <a:r>
              <a:rPr lang="en-US" dirty="0"/>
              <a:t> der </a:t>
            </a:r>
            <a:r>
              <a:rPr lang="en-US" dirty="0" err="1"/>
              <a:t>fremmer</a:t>
            </a:r>
            <a:r>
              <a:rPr lang="en-US" dirty="0"/>
              <a:t> </a:t>
            </a:r>
            <a:r>
              <a:rPr lang="en-US" dirty="0" err="1"/>
              <a:t>evidens</a:t>
            </a:r>
            <a:r>
              <a:rPr lang="en-US" dirty="0"/>
              <a:t> </a:t>
            </a:r>
            <a:r>
              <a:rPr lang="en-US" dirty="0" err="1"/>
              <a:t>inden</a:t>
            </a:r>
            <a:r>
              <a:rPr lang="en-US" dirty="0"/>
              <a:t> for </a:t>
            </a:r>
            <a:r>
              <a:rPr lang="en-US" dirty="0" err="1"/>
              <a:t>sundhede</a:t>
            </a:r>
            <a:endParaRPr lang="en-US" dirty="0"/>
          </a:p>
        </p:txBody>
      </p:sp>
      <p:sp>
        <p:nvSpPr>
          <p:cNvPr id="3" name="Pladsholder til indhold 2"/>
          <p:cNvSpPr>
            <a:spLocks noGrp="1"/>
          </p:cNvSpPr>
          <p:nvPr>
            <p:ph idx="1"/>
          </p:nvPr>
        </p:nvSpPr>
        <p:spPr>
          <a:xfrm>
            <a:off x="457200" y="1916832"/>
            <a:ext cx="8229600" cy="4209331"/>
          </a:xfrm>
        </p:spPr>
        <p:txBody>
          <a:bodyPr/>
          <a:lstStyle/>
          <a:p>
            <a:r>
              <a:rPr lang="en-US" dirty="0"/>
              <a:t>Joanna Briggs Institute,</a:t>
            </a:r>
          </a:p>
          <a:p>
            <a:pPr lvl="1"/>
            <a:r>
              <a:rPr lang="en-US" dirty="0" err="1"/>
              <a:t>Alle</a:t>
            </a:r>
            <a:r>
              <a:rPr lang="en-US" dirty="0"/>
              <a:t> </a:t>
            </a:r>
            <a:r>
              <a:rPr lang="en-US" dirty="0" err="1"/>
              <a:t>sundheds</a:t>
            </a:r>
            <a:r>
              <a:rPr lang="en-US" dirty="0"/>
              <a:t> </a:t>
            </a:r>
            <a:r>
              <a:rPr lang="en-US" dirty="0" err="1"/>
              <a:t>professioner</a:t>
            </a:r>
            <a:endParaRPr lang="en-US" dirty="0"/>
          </a:p>
          <a:p>
            <a:r>
              <a:rPr lang="en-US" dirty="0"/>
              <a:t>Cochrane Collaboration</a:t>
            </a:r>
          </a:p>
          <a:p>
            <a:pPr lvl="1"/>
            <a:r>
              <a:rPr lang="en-US" dirty="0"/>
              <a:t>I </a:t>
            </a:r>
            <a:r>
              <a:rPr lang="en-US" dirty="0" err="1"/>
              <a:t>begyndelsen</a:t>
            </a:r>
            <a:r>
              <a:rPr lang="en-US" dirty="0"/>
              <a:t> </a:t>
            </a:r>
            <a:r>
              <a:rPr lang="en-US" dirty="0" err="1"/>
              <a:t>mest</a:t>
            </a:r>
            <a:r>
              <a:rPr lang="en-US" dirty="0"/>
              <a:t> for </a:t>
            </a:r>
            <a:r>
              <a:rPr lang="en-US" dirty="0" err="1"/>
              <a:t>læger</a:t>
            </a:r>
            <a:endParaRPr lang="en-US" dirty="0"/>
          </a:p>
          <a:p>
            <a:r>
              <a:rPr lang="en-US" dirty="0"/>
              <a:t>Campbell Collaboration</a:t>
            </a:r>
          </a:p>
          <a:p>
            <a:pPr lvl="1"/>
            <a:r>
              <a:rPr lang="en-US" dirty="0"/>
              <a:t>Social </a:t>
            </a:r>
            <a:r>
              <a:rPr lang="en-US" dirty="0" err="1"/>
              <a:t>arbejde</a:t>
            </a:r>
            <a:endParaRPr lang="en-US" dirty="0"/>
          </a:p>
        </p:txBody>
      </p:sp>
      <p:pic>
        <p:nvPicPr>
          <p:cNvPr id="4" name="Slide 4">
            <a:hlinkClick r:id="" action="ppaction://media"/>
            <a:extLst>
              <a:ext uri="{FF2B5EF4-FFF2-40B4-BE49-F238E27FC236}">
                <a16:creationId xmlns:a16="http://schemas.microsoft.com/office/drawing/2014/main" id="{79263DCE-D525-4A4C-87AE-C66BCBFB30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62505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5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da-DK" dirty="0"/>
              <a:t>Europæiske JBI centre</a:t>
            </a:r>
            <a:endParaRPr lang="en-GB" dirty="0"/>
          </a:p>
        </p:txBody>
      </p:sp>
      <p:sp>
        <p:nvSpPr>
          <p:cNvPr id="3" name="Pladsholder til indhold 2"/>
          <p:cNvSpPr>
            <a:spLocks noGrp="1"/>
          </p:cNvSpPr>
          <p:nvPr>
            <p:ph idx="1"/>
          </p:nvPr>
        </p:nvSpPr>
        <p:spPr/>
        <p:txBody>
          <a:bodyPr>
            <a:normAutofit/>
          </a:bodyPr>
          <a:lstStyle/>
          <a:p>
            <a:pPr marL="0" indent="0">
              <a:buNone/>
            </a:pPr>
            <a:endParaRPr lang="fr-FR" dirty="0"/>
          </a:p>
          <a:p>
            <a:r>
              <a:rPr lang="en-US" dirty="0" err="1"/>
              <a:t>Danmark</a:t>
            </a:r>
            <a:r>
              <a:rPr lang="en-US" dirty="0"/>
              <a:t>: Centre of Clinical Guidelines Aalborg University - Danish Centre of Systematic Reviews: A Joanna Briggs Institute Centre of Excellence</a:t>
            </a:r>
          </a:p>
          <a:p>
            <a:r>
              <a:rPr lang="da-DK" dirty="0"/>
              <a:t>Schweitz, Spanien, Belgien, UK, Finland, Rumænien, </a:t>
            </a:r>
            <a:r>
              <a:rPr lang="da-DK" dirty="0" err="1"/>
              <a:t>Czech</a:t>
            </a:r>
            <a:r>
              <a:rPr lang="da-DK" dirty="0"/>
              <a:t> </a:t>
            </a:r>
            <a:r>
              <a:rPr lang="da-DK" dirty="0" err="1"/>
              <a:t>Republic</a:t>
            </a:r>
            <a:r>
              <a:rPr lang="da-DK" dirty="0"/>
              <a:t>, Portugal, Norge</a:t>
            </a:r>
          </a:p>
          <a:p>
            <a:endParaRPr lang="fr-FR" dirty="0"/>
          </a:p>
          <a:p>
            <a:endParaRPr lang="en-GB" dirty="0"/>
          </a:p>
        </p:txBody>
      </p:sp>
      <p:pic>
        <p:nvPicPr>
          <p:cNvPr id="4" name="Slide 5">
            <a:hlinkClick r:id="" action="ppaction://media"/>
            <a:extLst>
              <a:ext uri="{FF2B5EF4-FFF2-40B4-BE49-F238E27FC236}">
                <a16:creationId xmlns:a16="http://schemas.microsoft.com/office/drawing/2014/main" id="{B6493B1B-19BF-4B9D-9C6C-44037A248C2C}"/>
              </a:ext>
            </a:extLst>
          </p:cNvPr>
          <p:cNvPicPr>
            <a:picLocks noChangeAspect="1"/>
          </p:cNvPicPr>
          <p:nvPr>
            <a:audioFile r:link="rId1"/>
            <p:extLst>
              <p:ext uri="{DAA4B4D4-6D71-4841-9C94-3DE7FCFB9230}">
                <p14:media xmlns:p14="http://schemas.microsoft.com/office/powerpoint/2010/main" r:embed="rId2">
                  <p14:trim end="6373.7891"/>
                </p14:media>
              </p:ext>
            </p:extLst>
          </p:nvPr>
        </p:nvPicPr>
        <p:blipFill>
          <a:blip r:embed="rId4"/>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96366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del_-2015_Nov-10.png"/>
          <p:cNvPicPr>
            <a:picLocks noChangeAspect="1"/>
          </p:cNvPicPr>
          <p:nvPr/>
        </p:nvPicPr>
        <p:blipFill rotWithShape="1">
          <a:blip r:embed="rId5" cstate="print">
            <a:extLst>
              <a:ext uri="{28A0092B-C50C-407E-A947-70E740481C1C}">
                <a14:useLocalDpi xmlns:a14="http://schemas.microsoft.com/office/drawing/2010/main" val="0"/>
              </a:ext>
            </a:extLst>
          </a:blip>
          <a:srcRect t="8273" b="16277"/>
          <a:stretch/>
        </p:blipFill>
        <p:spPr>
          <a:xfrm>
            <a:off x="1646845" y="0"/>
            <a:ext cx="6039701" cy="6445834"/>
          </a:xfrm>
          <a:prstGeom prst="rect">
            <a:avLst/>
          </a:prstGeom>
        </p:spPr>
      </p:pic>
      <p:pic>
        <p:nvPicPr>
          <p:cNvPr id="2" name="Slide 6">
            <a:hlinkClick r:id="" action="ppaction://media"/>
            <a:extLst>
              <a:ext uri="{FF2B5EF4-FFF2-40B4-BE49-F238E27FC236}">
                <a16:creationId xmlns:a16="http://schemas.microsoft.com/office/drawing/2014/main" id="{C3E26A81-C95C-4882-BFFB-FFD49D3FA54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6075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5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533400" y="482589"/>
            <a:ext cx="7772400" cy="1143000"/>
          </a:xfrm>
        </p:spPr>
        <p:txBody>
          <a:bodyPr/>
          <a:lstStyle/>
          <a:p>
            <a:pPr eaLnBrk="1" hangingPunct="1"/>
            <a:r>
              <a:rPr lang="en-US" dirty="0">
                <a:latin typeface="Arial Narrow" charset="0"/>
                <a:cs typeface="MS PGothic" pitchFamily="34" charset="-128"/>
              </a:rPr>
              <a:t>Essential Steps in EBP</a:t>
            </a:r>
            <a:endParaRPr lang="en-US" b="1" dirty="0">
              <a:cs typeface="MS PGothic" pitchFamily="34" charset="-128"/>
            </a:endParaRPr>
          </a:p>
        </p:txBody>
      </p:sp>
      <p:sp>
        <p:nvSpPr>
          <p:cNvPr id="69635" name="Rectangle 3"/>
          <p:cNvSpPr>
            <a:spLocks noGrp="1" noChangeArrowheads="1"/>
          </p:cNvSpPr>
          <p:nvPr>
            <p:ph type="body" idx="4294967295"/>
          </p:nvPr>
        </p:nvSpPr>
        <p:spPr>
          <a:xfrm>
            <a:off x="533400" y="1700201"/>
            <a:ext cx="8077200" cy="4319587"/>
          </a:xfrm>
        </p:spPr>
        <p:txBody>
          <a:bodyPr/>
          <a:lstStyle/>
          <a:p>
            <a:pPr eaLnBrk="1" hangingPunct="1">
              <a:lnSpc>
                <a:spcPct val="80000"/>
              </a:lnSpc>
            </a:pPr>
            <a:r>
              <a:rPr lang="en-US" dirty="0">
                <a:latin typeface="Arial Narrow" charset="0"/>
                <a:cs typeface="MS PGothic" pitchFamily="34" charset="-128"/>
              </a:rPr>
              <a:t>Convert information needs into answerable questions (to formulate the problem);</a:t>
            </a:r>
          </a:p>
          <a:p>
            <a:pPr eaLnBrk="1" hangingPunct="1">
              <a:lnSpc>
                <a:spcPct val="80000"/>
              </a:lnSpc>
            </a:pPr>
            <a:r>
              <a:rPr lang="en-US" dirty="0">
                <a:latin typeface="Arial Narrow" charset="0"/>
                <a:cs typeface="MS PGothic" pitchFamily="34" charset="-128"/>
              </a:rPr>
              <a:t>Track down the best evidence with which to answer these questions;</a:t>
            </a:r>
          </a:p>
          <a:p>
            <a:pPr eaLnBrk="1" hangingPunct="1">
              <a:lnSpc>
                <a:spcPct val="80000"/>
              </a:lnSpc>
            </a:pPr>
            <a:r>
              <a:rPr lang="en-US" dirty="0">
                <a:latin typeface="Arial Narrow" charset="0"/>
                <a:cs typeface="MS PGothic" pitchFamily="34" charset="-128"/>
              </a:rPr>
              <a:t>Appraise the evidence critically to assess its validity (closeness to the truth) and usefulness (clinical applicability);</a:t>
            </a:r>
          </a:p>
          <a:p>
            <a:pPr eaLnBrk="1" hangingPunct="1">
              <a:lnSpc>
                <a:spcPct val="80000"/>
              </a:lnSpc>
            </a:pPr>
            <a:r>
              <a:rPr lang="en-US" dirty="0">
                <a:latin typeface="Arial Narrow" charset="0"/>
                <a:cs typeface="MS PGothic" pitchFamily="34" charset="-128"/>
              </a:rPr>
              <a:t>Implement the results in practice; and</a:t>
            </a:r>
          </a:p>
          <a:p>
            <a:pPr eaLnBrk="1" hangingPunct="1">
              <a:lnSpc>
                <a:spcPct val="80000"/>
              </a:lnSpc>
            </a:pPr>
            <a:r>
              <a:rPr lang="en-US" dirty="0">
                <a:latin typeface="Arial Narrow" charset="0"/>
                <a:cs typeface="MS PGothic" pitchFamily="34" charset="-128"/>
              </a:rPr>
              <a:t>Evaluate performance.</a:t>
            </a:r>
            <a:r>
              <a:rPr lang="en-US" sz="2800" dirty="0">
                <a:latin typeface="Arial Narrow" charset="0"/>
                <a:cs typeface="MS PGothic" pitchFamily="34" charset="-128"/>
              </a:rPr>
              <a:t> 		</a:t>
            </a:r>
            <a:r>
              <a:rPr lang="en-US" sz="1400" dirty="0">
                <a:latin typeface="Arial Narrow" charset="0"/>
                <a:cs typeface="MS PGothic" pitchFamily="34" charset="-128"/>
              </a:rPr>
              <a:t>(</a:t>
            </a:r>
            <a:r>
              <a:rPr lang="en-US" sz="1400" dirty="0" err="1">
                <a:latin typeface="Arial Narrow" charset="0"/>
                <a:cs typeface="MS PGothic" pitchFamily="34" charset="-128"/>
              </a:rPr>
              <a:t>Sackett</a:t>
            </a:r>
            <a:r>
              <a:rPr lang="en-US" sz="1400" dirty="0">
                <a:latin typeface="Arial Narrow" charset="0"/>
                <a:cs typeface="MS PGothic" pitchFamily="34" charset="-128"/>
              </a:rPr>
              <a:t> &amp; Haynes, 1995)</a:t>
            </a:r>
            <a:endParaRPr lang="en-US" sz="2800" dirty="0">
              <a:latin typeface="Arial Narrow" charset="0"/>
              <a:cs typeface="MS PGothic" pitchFamily="34" charset="-128"/>
            </a:endParaRPr>
          </a:p>
        </p:txBody>
      </p:sp>
      <p:pic>
        <p:nvPicPr>
          <p:cNvPr id="2" name="Slide 7">
            <a:hlinkClick r:id="" action="ppaction://media"/>
            <a:extLst>
              <a:ext uri="{FF2B5EF4-FFF2-40B4-BE49-F238E27FC236}">
                <a16:creationId xmlns:a16="http://schemas.microsoft.com/office/drawing/2014/main" id="{97429F9C-CA9E-4498-88A7-E5BC902409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690694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7" y="260648"/>
            <a:ext cx="8208911" cy="6192688"/>
          </a:xfrm>
          <a:prstGeom prst="rect">
            <a:avLst/>
          </a:prstGeom>
          <a:noFill/>
        </p:spPr>
      </p:pic>
      <p:sp>
        <p:nvSpPr>
          <p:cNvPr id="3" name="Tekstboks 2"/>
          <p:cNvSpPr txBox="1"/>
          <p:nvPr/>
        </p:nvSpPr>
        <p:spPr>
          <a:xfrm>
            <a:off x="755576" y="5805264"/>
            <a:ext cx="1800200" cy="369332"/>
          </a:xfrm>
          <a:prstGeom prst="rect">
            <a:avLst/>
          </a:prstGeom>
          <a:noFill/>
        </p:spPr>
        <p:txBody>
          <a:bodyPr wrap="square" rtlCol="0">
            <a:spAutoFit/>
          </a:bodyPr>
          <a:lstStyle/>
          <a:p>
            <a:r>
              <a:rPr lang="en-US" dirty="0">
                <a:solidFill>
                  <a:srgbClr val="FF0000"/>
                </a:solidFill>
              </a:rPr>
              <a:t>Effectiveness</a:t>
            </a:r>
          </a:p>
        </p:txBody>
      </p:sp>
      <p:sp>
        <p:nvSpPr>
          <p:cNvPr id="4" name="Tekstboks 3"/>
          <p:cNvSpPr txBox="1"/>
          <p:nvPr/>
        </p:nvSpPr>
        <p:spPr>
          <a:xfrm>
            <a:off x="1331640" y="4725144"/>
            <a:ext cx="1728192" cy="369332"/>
          </a:xfrm>
          <a:prstGeom prst="rect">
            <a:avLst/>
          </a:prstGeom>
          <a:noFill/>
        </p:spPr>
        <p:txBody>
          <a:bodyPr wrap="square" rtlCol="0">
            <a:spAutoFit/>
          </a:bodyPr>
          <a:lstStyle/>
          <a:p>
            <a:r>
              <a:rPr lang="en-US" dirty="0">
                <a:solidFill>
                  <a:srgbClr val="FF0000"/>
                </a:solidFill>
              </a:rPr>
              <a:t>Appropriateness</a:t>
            </a:r>
          </a:p>
        </p:txBody>
      </p:sp>
      <p:sp>
        <p:nvSpPr>
          <p:cNvPr id="5" name="Tekstboks 4"/>
          <p:cNvSpPr txBox="1"/>
          <p:nvPr/>
        </p:nvSpPr>
        <p:spPr>
          <a:xfrm>
            <a:off x="1223628" y="4378863"/>
            <a:ext cx="1836204" cy="369332"/>
          </a:xfrm>
          <a:prstGeom prst="rect">
            <a:avLst/>
          </a:prstGeom>
          <a:noFill/>
        </p:spPr>
        <p:txBody>
          <a:bodyPr wrap="square" rtlCol="0">
            <a:spAutoFit/>
          </a:bodyPr>
          <a:lstStyle/>
          <a:p>
            <a:r>
              <a:rPr lang="en-US" dirty="0">
                <a:solidFill>
                  <a:srgbClr val="FF0000"/>
                </a:solidFill>
              </a:rPr>
              <a:t>Feasibility</a:t>
            </a:r>
          </a:p>
        </p:txBody>
      </p:sp>
      <p:sp>
        <p:nvSpPr>
          <p:cNvPr id="6" name="Tekstboks 5"/>
          <p:cNvSpPr txBox="1"/>
          <p:nvPr/>
        </p:nvSpPr>
        <p:spPr>
          <a:xfrm>
            <a:off x="1655676" y="3976253"/>
            <a:ext cx="1675459" cy="369332"/>
          </a:xfrm>
          <a:prstGeom prst="rect">
            <a:avLst/>
          </a:prstGeom>
          <a:noFill/>
        </p:spPr>
        <p:txBody>
          <a:bodyPr wrap="none" rtlCol="0">
            <a:spAutoFit/>
          </a:bodyPr>
          <a:lstStyle/>
          <a:p>
            <a:r>
              <a:rPr lang="en-US" dirty="0">
                <a:solidFill>
                  <a:srgbClr val="FF0000"/>
                </a:solidFill>
              </a:rPr>
              <a:t>Meaningfulness</a:t>
            </a:r>
          </a:p>
        </p:txBody>
      </p:sp>
      <p:pic>
        <p:nvPicPr>
          <p:cNvPr id="7" name="Slide 8">
            <a:hlinkClick r:id="" action="ppaction://media"/>
            <a:extLst>
              <a:ext uri="{FF2B5EF4-FFF2-40B4-BE49-F238E27FC236}">
                <a16:creationId xmlns:a16="http://schemas.microsoft.com/office/drawing/2014/main" id="{8F2D099A-7708-4B9A-9D7A-F023DA0B9E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238304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Aggregated vs individual level</a:t>
            </a:r>
          </a:p>
        </p:txBody>
      </p:sp>
      <p:sp>
        <p:nvSpPr>
          <p:cNvPr id="3" name="Pladsholder til indhold 2"/>
          <p:cNvSpPr>
            <a:spLocks noGrp="1"/>
          </p:cNvSpPr>
          <p:nvPr>
            <p:ph idx="1"/>
          </p:nvPr>
        </p:nvSpPr>
        <p:spPr/>
        <p:txBody>
          <a:bodyPr/>
          <a:lstStyle/>
          <a:p>
            <a:endParaRPr lang="en-GB"/>
          </a:p>
        </p:txBody>
      </p:sp>
      <p:pic>
        <p:nvPicPr>
          <p:cNvPr id="4" name="Billed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124743"/>
            <a:ext cx="8712968" cy="5184577"/>
          </a:xfrm>
          <a:prstGeom prst="rect">
            <a:avLst/>
          </a:prstGeom>
        </p:spPr>
      </p:pic>
      <p:pic>
        <p:nvPicPr>
          <p:cNvPr id="5" name="Slide 9">
            <a:hlinkClick r:id="" action="ppaction://media"/>
            <a:extLst>
              <a:ext uri="{FF2B5EF4-FFF2-40B4-BE49-F238E27FC236}">
                <a16:creationId xmlns:a16="http://schemas.microsoft.com/office/drawing/2014/main" id="{06ECAB7F-4BCA-4114-8F29-390DA68E15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7200" y="6248400"/>
            <a:ext cx="609600" cy="609600"/>
          </a:xfrm>
          <a:prstGeom prst="rect">
            <a:avLst/>
          </a:prstGeom>
        </p:spPr>
      </p:pic>
    </p:spTree>
    <p:extLst>
      <p:ext uri="{BB962C8B-B14F-4D97-AF65-F5344CB8AC3E}">
        <p14:creationId xmlns:p14="http://schemas.microsoft.com/office/powerpoint/2010/main" val="295787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27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7448</TotalTime>
  <Words>1457</Words>
  <Application>Microsoft Office PowerPoint</Application>
  <PresentationFormat>Skærmshow (4:3)</PresentationFormat>
  <Paragraphs>172</Paragraphs>
  <Slides>24</Slides>
  <Notes>10</Notes>
  <HiddenSlides>0</HiddenSlides>
  <MMClips>21</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24</vt:i4>
      </vt:variant>
    </vt:vector>
  </HeadingPairs>
  <TitlesOfParts>
    <vt:vector size="33" baseType="lpstr">
      <vt:lpstr>-apple-system</vt:lpstr>
      <vt:lpstr>Arial</vt:lpstr>
      <vt:lpstr>Arial Narrow</vt:lpstr>
      <vt:lpstr>Calibri</vt:lpstr>
      <vt:lpstr>Helvetica</vt:lpstr>
      <vt:lpstr>Lucida Grande</vt:lpstr>
      <vt:lpstr>Times</vt:lpstr>
      <vt:lpstr>Verdana</vt:lpstr>
      <vt:lpstr>Kontortema</vt:lpstr>
      <vt:lpstr>JBI model of evidence based health – protocol for systematic scoping reviewes.</vt:lpstr>
      <vt:lpstr>Indhold</vt:lpstr>
      <vt:lpstr>The Joanna Briggs Institute</vt:lpstr>
      <vt:lpstr>International organisationer der fremmer evidens inden for sundhede</vt:lpstr>
      <vt:lpstr>Europæiske JBI centre</vt:lpstr>
      <vt:lpstr>PowerPoint-præsentation</vt:lpstr>
      <vt:lpstr>Essential Steps in EBP</vt:lpstr>
      <vt:lpstr>PowerPoint-præsentation</vt:lpstr>
      <vt:lpstr>Aggregated vs individual level</vt:lpstr>
      <vt:lpstr>PowerPoint-præsentation</vt:lpstr>
      <vt:lpstr>Global Health</vt:lpstr>
      <vt:lpstr>PowerPoint-præsentation</vt:lpstr>
      <vt:lpstr>Evidence generation</vt:lpstr>
      <vt:lpstr>PowerPoint-præsentation</vt:lpstr>
      <vt:lpstr>PowerPoint-præsentation</vt:lpstr>
      <vt:lpstr>PowerPoint-præsentation</vt:lpstr>
      <vt:lpstr>        Geruder, B, 2014</vt:lpstr>
      <vt:lpstr>Scoping reviews vs Systematiske reviews – JBI manual</vt:lpstr>
      <vt:lpstr>PowerPoint-præsentation</vt:lpstr>
      <vt:lpstr>Formål Scoping review</vt:lpstr>
      <vt:lpstr>Scoping reviews - udvikling</vt:lpstr>
      <vt:lpstr>JBI Reviwers manual</vt:lpstr>
      <vt:lpstr>Kilde</vt:lpstr>
      <vt:lpstr>Kilder fortsat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JBI Fellowship program – an introduction</dc:title>
  <dc:creator>Preben</dc:creator>
  <cp:lastModifiedBy>Dennis</cp:lastModifiedBy>
  <cp:revision>53</cp:revision>
  <cp:lastPrinted>2016-11-18T17:59:49Z</cp:lastPrinted>
  <dcterms:created xsi:type="dcterms:W3CDTF">2016-11-18T09:14:02Z</dcterms:created>
  <dcterms:modified xsi:type="dcterms:W3CDTF">2021-04-28T16:33:01Z</dcterms:modified>
</cp:coreProperties>
</file>