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61" r:id="rId3"/>
    <p:sldId id="268" r:id="rId4"/>
    <p:sldId id="257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</a:lstStyle>
          <a:p>
            <a:r>
              <a:rPr kumimoji="0" lang="en-AU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AU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0F22-3CD3-F34A-9243-D8053750E34F}" type="datetimeFigureOut">
              <a:rPr lang="en-US" smtClean="0"/>
              <a:pPr/>
              <a:t>2/22/2016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AD08D-2A85-FD45-8828-E11CC91D62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AU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n-AU" smtClean="0"/>
              <a:t>Click to edit Master text styles</a:t>
            </a:r>
          </a:p>
          <a:p>
            <a:pPr lvl="1" eaLnBrk="1" latinLnBrk="0" hangingPunct="1"/>
            <a:r>
              <a:rPr lang="en-AU" smtClean="0"/>
              <a:t>Second level</a:t>
            </a:r>
          </a:p>
          <a:p>
            <a:pPr lvl="2" eaLnBrk="1" latinLnBrk="0" hangingPunct="1"/>
            <a:r>
              <a:rPr lang="en-AU" smtClean="0"/>
              <a:t>Third level</a:t>
            </a:r>
          </a:p>
          <a:p>
            <a:pPr lvl="3" eaLnBrk="1" latinLnBrk="0" hangingPunct="1"/>
            <a:r>
              <a:rPr lang="en-AU" smtClean="0"/>
              <a:t>Fourth level</a:t>
            </a:r>
          </a:p>
          <a:p>
            <a:pPr lvl="4" eaLnBrk="1" latinLnBrk="0" hangingPunct="1"/>
            <a:r>
              <a:rPr lang="en-AU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0F22-3CD3-F34A-9243-D8053750E34F}" type="datetimeFigureOut">
              <a:rPr lang="en-US" smtClean="0"/>
              <a:pPr/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AD08D-2A85-FD45-8828-E11CC91D62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n-AU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n-AU" smtClean="0"/>
              <a:t>Click to edit Master text styles</a:t>
            </a:r>
          </a:p>
          <a:p>
            <a:pPr lvl="1" eaLnBrk="1" latinLnBrk="0" hangingPunct="1"/>
            <a:r>
              <a:rPr lang="en-AU" smtClean="0"/>
              <a:t>Second level</a:t>
            </a:r>
          </a:p>
          <a:p>
            <a:pPr lvl="2" eaLnBrk="1" latinLnBrk="0" hangingPunct="1"/>
            <a:r>
              <a:rPr lang="en-AU" smtClean="0"/>
              <a:t>Third level</a:t>
            </a:r>
          </a:p>
          <a:p>
            <a:pPr lvl="3" eaLnBrk="1" latinLnBrk="0" hangingPunct="1"/>
            <a:r>
              <a:rPr lang="en-AU" smtClean="0"/>
              <a:t>Fourth level</a:t>
            </a:r>
          </a:p>
          <a:p>
            <a:pPr lvl="4" eaLnBrk="1" latinLnBrk="0" hangingPunct="1"/>
            <a:r>
              <a:rPr lang="en-AU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0F22-3CD3-F34A-9243-D8053750E34F}" type="datetimeFigureOut">
              <a:rPr lang="en-US" smtClean="0"/>
              <a:pPr/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AD08D-2A85-FD45-8828-E11CC91D62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AU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n-AU" smtClean="0"/>
              <a:t>Click to edit Master text styles</a:t>
            </a:r>
          </a:p>
          <a:p>
            <a:pPr lvl="1" eaLnBrk="1" latinLnBrk="0" hangingPunct="1"/>
            <a:r>
              <a:rPr lang="en-AU" smtClean="0"/>
              <a:t>Second level</a:t>
            </a:r>
          </a:p>
          <a:p>
            <a:pPr lvl="2" eaLnBrk="1" latinLnBrk="0" hangingPunct="1"/>
            <a:r>
              <a:rPr lang="en-AU" smtClean="0"/>
              <a:t>Third level</a:t>
            </a:r>
          </a:p>
          <a:p>
            <a:pPr lvl="3" eaLnBrk="1" latinLnBrk="0" hangingPunct="1"/>
            <a:r>
              <a:rPr lang="en-AU" smtClean="0"/>
              <a:t>Fourth level</a:t>
            </a:r>
          </a:p>
          <a:p>
            <a:pPr lvl="4" eaLnBrk="1" latinLnBrk="0" hangingPunct="1"/>
            <a:r>
              <a:rPr lang="en-AU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0F22-3CD3-F34A-9243-D8053750E34F}" type="datetimeFigureOut">
              <a:rPr lang="en-US" smtClean="0"/>
              <a:pPr/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AD08D-2A85-FD45-8828-E11CC91D62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en-AU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0F22-3CD3-F34A-9243-D8053750E34F}" type="datetimeFigureOut">
              <a:rPr lang="en-US" smtClean="0"/>
              <a:pPr/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AD08D-2A85-FD45-8828-E11CC91D62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AU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AU" smtClean="0"/>
              <a:t>Click to edit Master text styles</a:t>
            </a:r>
          </a:p>
          <a:p>
            <a:pPr lvl="1" eaLnBrk="1" latinLnBrk="0" hangingPunct="1"/>
            <a:r>
              <a:rPr lang="en-AU" smtClean="0"/>
              <a:t>Second level</a:t>
            </a:r>
          </a:p>
          <a:p>
            <a:pPr lvl="2" eaLnBrk="1" latinLnBrk="0" hangingPunct="1"/>
            <a:r>
              <a:rPr lang="en-AU" smtClean="0"/>
              <a:t>Third level</a:t>
            </a:r>
          </a:p>
          <a:p>
            <a:pPr lvl="3" eaLnBrk="1" latinLnBrk="0" hangingPunct="1"/>
            <a:r>
              <a:rPr lang="en-AU" smtClean="0"/>
              <a:t>Fourth level</a:t>
            </a:r>
          </a:p>
          <a:p>
            <a:pPr lvl="4" eaLnBrk="1" latinLnBrk="0" hangingPunct="1"/>
            <a:r>
              <a:rPr lang="en-AU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AU" smtClean="0"/>
              <a:t>Click to edit Master text styles</a:t>
            </a:r>
          </a:p>
          <a:p>
            <a:pPr lvl="1" eaLnBrk="1" latinLnBrk="0" hangingPunct="1"/>
            <a:r>
              <a:rPr lang="en-AU" smtClean="0"/>
              <a:t>Second level</a:t>
            </a:r>
          </a:p>
          <a:p>
            <a:pPr lvl="2" eaLnBrk="1" latinLnBrk="0" hangingPunct="1"/>
            <a:r>
              <a:rPr lang="en-AU" smtClean="0"/>
              <a:t>Third level</a:t>
            </a:r>
          </a:p>
          <a:p>
            <a:pPr lvl="3" eaLnBrk="1" latinLnBrk="0" hangingPunct="1"/>
            <a:r>
              <a:rPr lang="en-AU" smtClean="0"/>
              <a:t>Fourth level</a:t>
            </a:r>
          </a:p>
          <a:p>
            <a:pPr lvl="4" eaLnBrk="1" latinLnBrk="0" hangingPunct="1"/>
            <a:r>
              <a:rPr lang="en-AU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0F22-3CD3-F34A-9243-D8053750E34F}" type="datetimeFigureOut">
              <a:rPr lang="en-US" smtClean="0"/>
              <a:pPr/>
              <a:t>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AD08D-2A85-FD45-8828-E11CC91D62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</a:lstStyle>
          <a:p>
            <a:r>
              <a:rPr kumimoji="0" lang="en-AU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AU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AU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AU" smtClean="0"/>
              <a:t>Click to edit Master text styles</a:t>
            </a:r>
          </a:p>
          <a:p>
            <a:pPr lvl="1" eaLnBrk="1" latinLnBrk="0" hangingPunct="1"/>
            <a:r>
              <a:rPr lang="en-AU" smtClean="0"/>
              <a:t>Second level</a:t>
            </a:r>
          </a:p>
          <a:p>
            <a:pPr lvl="2" eaLnBrk="1" latinLnBrk="0" hangingPunct="1"/>
            <a:r>
              <a:rPr lang="en-AU" smtClean="0"/>
              <a:t>Third level</a:t>
            </a:r>
          </a:p>
          <a:p>
            <a:pPr lvl="3" eaLnBrk="1" latinLnBrk="0" hangingPunct="1"/>
            <a:r>
              <a:rPr lang="en-AU" smtClean="0"/>
              <a:t>Fourth level</a:t>
            </a:r>
          </a:p>
          <a:p>
            <a:pPr lvl="4" eaLnBrk="1" latinLnBrk="0" hangingPunct="1"/>
            <a:r>
              <a:rPr lang="en-AU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AU" smtClean="0"/>
              <a:t>Click to edit Master text styles</a:t>
            </a:r>
          </a:p>
          <a:p>
            <a:pPr lvl="1" eaLnBrk="1" latinLnBrk="0" hangingPunct="1"/>
            <a:r>
              <a:rPr lang="en-AU" smtClean="0"/>
              <a:t>Second level</a:t>
            </a:r>
          </a:p>
          <a:p>
            <a:pPr lvl="2" eaLnBrk="1" latinLnBrk="0" hangingPunct="1"/>
            <a:r>
              <a:rPr lang="en-AU" smtClean="0"/>
              <a:t>Third level</a:t>
            </a:r>
          </a:p>
          <a:p>
            <a:pPr lvl="3" eaLnBrk="1" latinLnBrk="0" hangingPunct="1"/>
            <a:r>
              <a:rPr lang="en-AU" smtClean="0"/>
              <a:t>Fourth level</a:t>
            </a:r>
          </a:p>
          <a:p>
            <a:pPr lvl="4" eaLnBrk="1" latinLnBrk="0" hangingPunct="1"/>
            <a:r>
              <a:rPr lang="en-AU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0F22-3CD3-F34A-9243-D8053750E34F}" type="datetimeFigureOut">
              <a:rPr lang="en-US" smtClean="0"/>
              <a:pPr/>
              <a:t>2/22/2016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AD08D-2A85-FD45-8828-E11CC91D62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AU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0F22-3CD3-F34A-9243-D8053750E34F}" type="datetimeFigureOut">
              <a:rPr lang="en-US" smtClean="0"/>
              <a:pPr/>
              <a:t>2/22/2016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AD08D-2A85-FD45-8828-E11CC91D62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0F22-3CD3-F34A-9243-D8053750E34F}" type="datetimeFigureOut">
              <a:rPr lang="en-US" smtClean="0"/>
              <a:pPr/>
              <a:t>2/22/2016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AD08D-2A85-FD45-8828-E11CC91D62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AU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AU" smtClean="0"/>
              <a:t>Click to edit Master text styles</a:t>
            </a:r>
          </a:p>
          <a:p>
            <a:pPr lvl="1" eaLnBrk="1" latinLnBrk="0" hangingPunct="1"/>
            <a:r>
              <a:rPr lang="en-AU" smtClean="0"/>
              <a:t>Second level</a:t>
            </a:r>
          </a:p>
          <a:p>
            <a:pPr lvl="2" eaLnBrk="1" latinLnBrk="0" hangingPunct="1"/>
            <a:r>
              <a:rPr lang="en-AU" smtClean="0"/>
              <a:t>Third level</a:t>
            </a:r>
          </a:p>
          <a:p>
            <a:pPr lvl="3" eaLnBrk="1" latinLnBrk="0" hangingPunct="1"/>
            <a:r>
              <a:rPr lang="en-AU" smtClean="0"/>
              <a:t>Fourth level</a:t>
            </a:r>
          </a:p>
          <a:p>
            <a:pPr lvl="4" eaLnBrk="1" latinLnBrk="0" hangingPunct="1"/>
            <a:r>
              <a:rPr lang="en-AU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</a:lstStyle>
          <a:p>
            <a:pPr lvl="0" eaLnBrk="1" latinLnBrk="0" hangingPunct="1"/>
            <a:r>
              <a:rPr lang="en-AU" smtClean="0"/>
              <a:t>Click to edit Master text styles</a:t>
            </a:r>
          </a:p>
          <a:p>
            <a:pPr lvl="1" eaLnBrk="1" latinLnBrk="0" hangingPunct="1"/>
            <a:r>
              <a:rPr lang="en-AU" smtClean="0"/>
              <a:t>Second level</a:t>
            </a:r>
          </a:p>
          <a:p>
            <a:pPr lvl="2" eaLnBrk="1" latinLnBrk="0" hangingPunct="1"/>
            <a:r>
              <a:rPr lang="en-AU" smtClean="0"/>
              <a:t>Third level</a:t>
            </a:r>
          </a:p>
          <a:p>
            <a:pPr lvl="3" eaLnBrk="1" latinLnBrk="0" hangingPunct="1"/>
            <a:r>
              <a:rPr lang="en-AU" smtClean="0"/>
              <a:t>Fourth level</a:t>
            </a:r>
          </a:p>
          <a:p>
            <a:pPr lvl="4" eaLnBrk="1" latinLnBrk="0" hangingPunct="1"/>
            <a:r>
              <a:rPr lang="en-AU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0F22-3CD3-F34A-9243-D8053750E34F}" type="datetimeFigureOut">
              <a:rPr lang="en-US" smtClean="0"/>
              <a:pPr/>
              <a:t>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AD08D-2A85-FD45-8828-E11CC91D62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en-AU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</a:lstStyle>
          <a:p>
            <a:pPr lvl="0" eaLnBrk="1" latinLnBrk="0" hangingPunct="1"/>
            <a:r>
              <a:rPr lang="en-AU" smtClean="0"/>
              <a:t>Click to edit Master text styles</a:t>
            </a:r>
          </a:p>
          <a:p>
            <a:pPr lvl="1" eaLnBrk="1" latinLnBrk="0" hangingPunct="1"/>
            <a:r>
              <a:rPr lang="en-AU" smtClean="0"/>
              <a:t>Second level</a:t>
            </a:r>
          </a:p>
          <a:p>
            <a:pPr lvl="2" eaLnBrk="1" latinLnBrk="0" hangingPunct="1"/>
            <a:r>
              <a:rPr lang="en-AU" smtClean="0"/>
              <a:t>Third level</a:t>
            </a:r>
          </a:p>
          <a:p>
            <a:pPr lvl="3" eaLnBrk="1" latinLnBrk="0" hangingPunct="1"/>
            <a:r>
              <a:rPr lang="en-AU" smtClean="0"/>
              <a:t>Fourth level</a:t>
            </a:r>
          </a:p>
          <a:p>
            <a:pPr lvl="4" eaLnBrk="1" latinLnBrk="0" hangingPunct="1"/>
            <a:r>
              <a:rPr lang="en-AU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0F22-3CD3-F34A-9243-D8053750E34F}" type="datetimeFigureOut">
              <a:rPr lang="en-US" smtClean="0"/>
              <a:pPr/>
              <a:t>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AD08D-2A85-FD45-8828-E11CC91D62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AU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AU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AU" smtClean="0"/>
              <a:t>Click to edit Master text styles</a:t>
            </a:r>
          </a:p>
          <a:p>
            <a:pPr lvl="1" eaLnBrk="1" latinLnBrk="0" hangingPunct="1"/>
            <a:r>
              <a:rPr kumimoji="0" lang="en-AU" smtClean="0"/>
              <a:t>Second level</a:t>
            </a:r>
          </a:p>
          <a:p>
            <a:pPr lvl="2" eaLnBrk="1" latinLnBrk="0" hangingPunct="1"/>
            <a:r>
              <a:rPr kumimoji="0" lang="en-AU" smtClean="0"/>
              <a:t>Third level</a:t>
            </a:r>
          </a:p>
          <a:p>
            <a:pPr lvl="3" eaLnBrk="1" latinLnBrk="0" hangingPunct="1"/>
            <a:r>
              <a:rPr kumimoji="0" lang="en-AU" smtClean="0"/>
              <a:t>Fourth level</a:t>
            </a:r>
          </a:p>
          <a:p>
            <a:pPr lvl="4" eaLnBrk="1" latinLnBrk="0" hangingPunct="1"/>
            <a:r>
              <a:rPr kumimoji="0" lang="en-AU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76580F22-3CD3-F34A-9243-D8053750E34F}" type="datetimeFigureOut">
              <a:rPr lang="en-US" smtClean="0"/>
              <a:pPr/>
              <a:t>2/22/2016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350AD08D-2A85-FD45-8828-E11CC91D62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micah.peters@adelaide.edu.au" TargetMode="External"/><Relationship Id="rId2" Type="http://schemas.openxmlformats.org/officeDocument/2006/relationships/hyperlink" Target="mailto:jbi.synthesis@adelaide.edu.au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JBI Scoping Reviews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“WIDS’IT’”- Walsh, 2016 (personal communication</a:t>
            </a:r>
            <a:r>
              <a:rPr lang="en-US" dirty="0" smtClean="0"/>
              <a:t>)</a:t>
            </a:r>
          </a:p>
          <a:p>
            <a:endParaRPr lang="en-AU" dirty="0"/>
          </a:p>
          <a:p>
            <a:pPr marL="379476" indent="-342900">
              <a:buFontTx/>
              <a:buChar char="-"/>
            </a:pPr>
            <a:r>
              <a:rPr lang="en-AU" dirty="0" smtClean="0"/>
              <a:t>Presented by Micah Peters</a:t>
            </a:r>
          </a:p>
          <a:p>
            <a:r>
              <a:rPr lang="en-AU" dirty="0" smtClean="0"/>
              <a:t>micah.peters@adelaide.edu.au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What?! No critical appraisal?!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Breadth of the evidence, not the quality</a:t>
            </a:r>
          </a:p>
          <a:p>
            <a:endParaRPr lang="en-US" dirty="0" smtClean="0"/>
          </a:p>
          <a:p>
            <a:r>
              <a:rPr lang="en-US" dirty="0" smtClean="0"/>
              <a:t>Implications for policy and practice?</a:t>
            </a:r>
          </a:p>
          <a:p>
            <a:r>
              <a:rPr lang="en-US" dirty="0" smtClean="0"/>
              <a:t>Implications for research</a:t>
            </a:r>
          </a:p>
          <a:p>
            <a:pPr lvl="1"/>
            <a:r>
              <a:rPr lang="en-US" dirty="0" smtClean="0"/>
              <a:t>- Primary research</a:t>
            </a:r>
          </a:p>
          <a:p>
            <a:pPr lvl="1"/>
            <a:r>
              <a:rPr lang="en-US" dirty="0" smtClean="0"/>
              <a:t>- Secondary research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Methodological discussion, support, and publishing JBI Scoping Reviews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Joannabriggslibrary.org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hlinkClick r:id="rId2"/>
              </a:rPr>
              <a:t>jbi.synthesis@adelaide.edu.au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hlinkClick r:id="rId3"/>
              </a:rPr>
              <a:t>micah.peters@adelaide.edu.au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- Scoping review protocol template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JBI Scoping Reviews Methodology Chapter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Screen Shot 2016-02-18 at 8.34.01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212054"/>
            <a:ext cx="6179896" cy="1788122"/>
          </a:xfrm>
          <a:prstGeom prst="rect">
            <a:avLst/>
          </a:prstGeom>
        </p:spPr>
      </p:pic>
      <p:pic>
        <p:nvPicPr>
          <p:cNvPr id="5" name="Picture 4" descr="Screen Shot 2016-02-18 at 8.35.0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7543" y="3901644"/>
            <a:ext cx="3570545" cy="2163672"/>
          </a:xfrm>
          <a:prstGeom prst="rect">
            <a:avLst/>
          </a:prstGeom>
        </p:spPr>
      </p:pic>
      <p:pic>
        <p:nvPicPr>
          <p:cNvPr id="6" name="Picture 5" descr="Screen Shot 2016-02-18 at 8.42.31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3028086"/>
            <a:ext cx="5692216" cy="87355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509260"/>
            <a:ext cx="8183880" cy="1051560"/>
          </a:xfrm>
        </p:spPr>
        <p:txBody>
          <a:bodyPr/>
          <a:lstStyle/>
          <a:p>
            <a:r>
              <a:rPr lang="en-US" dirty="0" smtClean="0"/>
              <a:t>More further reading</a:t>
            </a:r>
            <a:endParaRPr lang="en-US" dirty="0"/>
          </a:p>
        </p:txBody>
      </p:sp>
      <p:pic>
        <p:nvPicPr>
          <p:cNvPr id="4" name="Content Placeholder 3" descr="Screen Shot 2016-02-18 at 8.39.29 PM.png"/>
          <p:cNvPicPr>
            <a:picLocks noGrp="1" noChangeAspect="1"/>
          </p:cNvPicPr>
          <p:nvPr>
            <p:ph idx="1"/>
          </p:nvPr>
        </p:nvPicPr>
        <p:blipFill>
          <a:blip r:embed="rId2"/>
          <a:srcRect l="-59292" r="-59292"/>
          <a:stretch>
            <a:fillRect/>
          </a:stretch>
        </p:blipFill>
        <p:spPr>
          <a:xfrm>
            <a:off x="-2456647" y="353650"/>
            <a:ext cx="10587773" cy="5288677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Indications</a:t>
            </a:r>
          </a:p>
          <a:p>
            <a:r>
              <a:rPr lang="en-US" dirty="0" smtClean="0"/>
              <a:t>Objectives, Questions, Inclusion Criteria</a:t>
            </a:r>
          </a:p>
          <a:p>
            <a:r>
              <a:rPr lang="en-US" dirty="0" smtClean="0"/>
              <a:t>A brief model of scoping reviews</a:t>
            </a:r>
          </a:p>
          <a:p>
            <a:r>
              <a:rPr lang="en-US" dirty="0" smtClean="0"/>
              <a:t>Frameworks for scoping reviews</a:t>
            </a:r>
          </a:p>
          <a:p>
            <a:r>
              <a:rPr lang="en-US" dirty="0" smtClean="0"/>
              <a:t>Breadth not quality</a:t>
            </a:r>
          </a:p>
          <a:p>
            <a:r>
              <a:rPr lang="en-US" dirty="0" smtClean="0"/>
              <a:t>Implications for research, policy, and practice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Map disparate or unknown evidence</a:t>
            </a:r>
          </a:p>
          <a:p>
            <a:r>
              <a:rPr lang="en-US" dirty="0" smtClean="0"/>
              <a:t>Precede a systematic review</a:t>
            </a:r>
          </a:p>
          <a:p>
            <a:r>
              <a:rPr lang="en-US" dirty="0" smtClean="0"/>
              <a:t>Map concept use</a:t>
            </a:r>
          </a:p>
          <a:p>
            <a:r>
              <a:rPr lang="en-US" dirty="0" smtClean="0"/>
              <a:t>Map how research has been done</a:t>
            </a:r>
          </a:p>
          <a:p>
            <a:r>
              <a:rPr lang="en-US" dirty="0" smtClean="0"/>
              <a:t>Develop a policy map</a:t>
            </a:r>
          </a:p>
          <a:p>
            <a:r>
              <a:rPr lang="en-US" smtClean="0"/>
              <a:t>Gaps analysis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and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b="1" i="1" dirty="0" smtClean="0"/>
              <a:t>Research </a:t>
            </a:r>
            <a:r>
              <a:rPr lang="en-US" dirty="0" smtClean="0"/>
              <a:t>objectives and </a:t>
            </a:r>
            <a:r>
              <a:rPr lang="en-US" b="1" i="1" dirty="0" smtClean="0"/>
              <a:t>Review</a:t>
            </a:r>
            <a:r>
              <a:rPr lang="en-US" dirty="0" smtClean="0"/>
              <a:t> objectives</a:t>
            </a:r>
          </a:p>
          <a:p>
            <a:pPr>
              <a:buFontTx/>
              <a:buChar char="-"/>
            </a:pPr>
            <a:r>
              <a:rPr lang="en-US" dirty="0" smtClean="0"/>
              <a:t>Congruence between objectives</a:t>
            </a:r>
          </a:p>
          <a:p>
            <a:pPr lvl="1">
              <a:buFontTx/>
              <a:buChar char="-"/>
            </a:pPr>
            <a:r>
              <a:rPr lang="en-US" dirty="0" smtClean="0"/>
              <a:t>Do you have the right review objective for your research objective?</a:t>
            </a:r>
          </a:p>
          <a:p>
            <a:pPr>
              <a:buFontTx/>
              <a:buChar char="-"/>
            </a:pPr>
            <a:r>
              <a:rPr lang="en-US" dirty="0" smtClean="0"/>
              <a:t>Review Objectives and Questions</a:t>
            </a:r>
          </a:p>
          <a:p>
            <a:pPr lvl="1">
              <a:buFontTx/>
              <a:buChar char="-"/>
            </a:pPr>
            <a:r>
              <a:rPr lang="en-US" dirty="0" smtClean="0"/>
              <a:t>Are you asking the right questions?</a:t>
            </a:r>
          </a:p>
          <a:p>
            <a:pPr>
              <a:buFontTx/>
              <a:buChar char="-"/>
            </a:pPr>
            <a:r>
              <a:rPr lang="en-US" dirty="0" smtClean="0"/>
              <a:t>Questions and Sub-questions</a:t>
            </a:r>
          </a:p>
          <a:p>
            <a:pPr lvl="1">
              <a:buFontTx/>
              <a:buChar char="-"/>
            </a:pPr>
            <a:r>
              <a:rPr lang="en-US" dirty="0" smtClean="0"/>
              <a:t>How many questions do you have?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Questions and Inclusion 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Congruence between questions and review inclusion criteria</a:t>
            </a:r>
          </a:p>
          <a:p>
            <a:pPr lvl="1"/>
            <a:r>
              <a:rPr lang="en-US" dirty="0" smtClean="0"/>
              <a:t>Do you have the right parameters to find the right evidence?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 - </a:t>
            </a:r>
            <a:r>
              <a:rPr lang="en-US" dirty="0" err="1" smtClean="0"/>
              <a:t>opulation</a:t>
            </a:r>
            <a:endParaRPr lang="en-US" dirty="0" smtClean="0"/>
          </a:p>
          <a:p>
            <a:pPr lvl="1"/>
            <a:r>
              <a:rPr lang="en-US" dirty="0" smtClean="0"/>
              <a:t>C - </a:t>
            </a:r>
            <a:r>
              <a:rPr lang="en-US" dirty="0" err="1" smtClean="0"/>
              <a:t>oncept</a:t>
            </a:r>
            <a:endParaRPr lang="en-US" dirty="0" smtClean="0"/>
          </a:p>
          <a:p>
            <a:pPr lvl="1"/>
            <a:r>
              <a:rPr lang="en-US" dirty="0" smtClean="0"/>
              <a:t>C - </a:t>
            </a:r>
            <a:r>
              <a:rPr lang="en-US" dirty="0" err="1" smtClean="0"/>
              <a:t>ontext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4" name="Merge 3"/>
          <p:cNvSpPr/>
          <p:nvPr/>
        </p:nvSpPr>
        <p:spPr>
          <a:xfrm>
            <a:off x="1672754" y="1022311"/>
            <a:ext cx="2555596" cy="4646866"/>
          </a:xfrm>
          <a:prstGeom prst="flowChartMerg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erge 4"/>
          <p:cNvSpPr/>
          <p:nvPr/>
        </p:nvSpPr>
        <p:spPr>
          <a:xfrm rot="10800000">
            <a:off x="5155173" y="1022311"/>
            <a:ext cx="2555596" cy="4646866"/>
          </a:xfrm>
          <a:prstGeom prst="flowChartMerg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83874" y="1022311"/>
            <a:ext cx="2044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Scoping the evidence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666293" y="4718304"/>
            <a:ext cx="2044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Synthesising</a:t>
            </a:r>
            <a:r>
              <a:rPr lang="en-US" dirty="0" smtClean="0"/>
              <a:t> the evidence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4" name="Merge 3"/>
          <p:cNvSpPr/>
          <p:nvPr/>
        </p:nvSpPr>
        <p:spPr>
          <a:xfrm>
            <a:off x="3206110" y="3825921"/>
            <a:ext cx="2555596" cy="1843257"/>
          </a:xfrm>
          <a:prstGeom prst="flowChartMerg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erge 4"/>
          <p:cNvSpPr/>
          <p:nvPr/>
        </p:nvSpPr>
        <p:spPr>
          <a:xfrm rot="10800000">
            <a:off x="3206111" y="495666"/>
            <a:ext cx="2555596" cy="3330254"/>
          </a:xfrm>
          <a:prstGeom prst="flowChartMerg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422951" y="3825921"/>
            <a:ext cx="2044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Scoping the evidence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422951" y="2989484"/>
            <a:ext cx="2044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Synthesising</a:t>
            </a:r>
            <a:r>
              <a:rPr lang="en-US" dirty="0" smtClean="0"/>
              <a:t> the evidence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Previous Frameworks</a:t>
            </a:r>
            <a:endParaRPr lang="en-US" dirty="0"/>
          </a:p>
        </p:txBody>
      </p:sp>
      <p:pic>
        <p:nvPicPr>
          <p:cNvPr id="4" name="Content Placeholder 3" descr="Screen Shot 2016-02-18 at 8.22.48 PM.png"/>
          <p:cNvPicPr>
            <a:picLocks noGrp="1" noChangeAspect="1"/>
          </p:cNvPicPr>
          <p:nvPr>
            <p:ph idx="1"/>
          </p:nvPr>
        </p:nvPicPr>
        <p:blipFill>
          <a:blip r:embed="rId2"/>
          <a:srcRect l="-6052" r="-6052"/>
          <a:stretch>
            <a:fillRect/>
          </a:stretch>
        </p:blipFill>
        <p:spPr>
          <a:xfrm>
            <a:off x="502920" y="795528"/>
            <a:ext cx="8183880" cy="418795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JBI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1. 	Identifying the research objective</a:t>
            </a:r>
          </a:p>
          <a:p>
            <a:r>
              <a:rPr lang="en-US" dirty="0" smtClean="0"/>
              <a:t>2. 	Clarifying the review objective and questions</a:t>
            </a:r>
          </a:p>
          <a:p>
            <a:r>
              <a:rPr lang="en-US" dirty="0" smtClean="0"/>
              <a:t>3. 	Determining the inclusion criteria</a:t>
            </a:r>
          </a:p>
          <a:p>
            <a:r>
              <a:rPr lang="en-US" dirty="0" smtClean="0"/>
              <a:t>4.	Developing the </a:t>
            </a:r>
            <a:r>
              <a:rPr lang="en-US" i="1" dirty="0" smtClean="0"/>
              <a:t>a-priori </a:t>
            </a:r>
            <a:r>
              <a:rPr lang="en-US" dirty="0" smtClean="0"/>
              <a:t>protocol</a:t>
            </a:r>
          </a:p>
          <a:p>
            <a:r>
              <a:rPr lang="en-US" dirty="0" smtClean="0"/>
              <a:t>5. 	Searching for and identifying the evidence</a:t>
            </a:r>
          </a:p>
          <a:p>
            <a:r>
              <a:rPr lang="en-US" dirty="0" smtClean="0"/>
              <a:t>6.	Extracting the Data</a:t>
            </a:r>
          </a:p>
          <a:p>
            <a:r>
              <a:rPr lang="en-US" dirty="0" smtClean="0"/>
              <a:t>7. 	Mapping the Data</a:t>
            </a:r>
          </a:p>
          <a:p>
            <a:r>
              <a:rPr lang="en-US" dirty="0" smtClean="0"/>
              <a:t>8. 	Discussing the Evidence</a:t>
            </a:r>
          </a:p>
          <a:p>
            <a:r>
              <a:rPr lang="en-US" dirty="0" smtClean="0"/>
              <a:t>9. 	Making conclusions and giving 	recommendations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Aspect.thmx</Template>
  <TotalTime>119</TotalTime>
  <Words>223</Words>
  <Application>Microsoft Office PowerPoint</Application>
  <PresentationFormat>On-screen Show (4:3)</PresentationFormat>
  <Paragraphs>68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Verdana</vt:lpstr>
      <vt:lpstr>Wingdings 2</vt:lpstr>
      <vt:lpstr>Aspect</vt:lpstr>
      <vt:lpstr>JBI Scoping Reviews</vt:lpstr>
      <vt:lpstr>Outline</vt:lpstr>
      <vt:lpstr>Indications</vt:lpstr>
      <vt:lpstr>Objectives and Questions</vt:lpstr>
      <vt:lpstr>Questions and Inclusion Criteria</vt:lpstr>
      <vt:lpstr>A model</vt:lpstr>
      <vt:lpstr>A model</vt:lpstr>
      <vt:lpstr>Previous Frameworks</vt:lpstr>
      <vt:lpstr>The JBI Framework</vt:lpstr>
      <vt:lpstr>What?! No critical appraisal?!</vt:lpstr>
      <vt:lpstr>Methodological discussion, support, and publishing JBI Scoping Reviews</vt:lpstr>
      <vt:lpstr>Further reading</vt:lpstr>
      <vt:lpstr>More further reading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JBI Scoping Reviews</dc:title>
  <dc:creator>Micah Peters</dc:creator>
  <cp:lastModifiedBy>Assoc Editor</cp:lastModifiedBy>
  <cp:revision>3</cp:revision>
  <dcterms:created xsi:type="dcterms:W3CDTF">2016-02-18T20:08:00Z</dcterms:created>
  <dcterms:modified xsi:type="dcterms:W3CDTF">2016-02-22T02:40:51Z</dcterms:modified>
</cp:coreProperties>
</file>