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50" r:id="rId1"/>
    <p:sldMasterId id="2147483663" r:id="rId2"/>
    <p:sldMasterId id="2147483675" r:id="rId3"/>
    <p:sldMasterId id="2147483687" r:id="rId4"/>
    <p:sldMasterId id="2147483699" r:id="rId5"/>
  </p:sldMasterIdLst>
  <p:notesMasterIdLst>
    <p:notesMasterId r:id="rId41"/>
  </p:notesMasterIdLst>
  <p:sldIdLst>
    <p:sldId id="256" r:id="rId6"/>
    <p:sldId id="260" r:id="rId7"/>
    <p:sldId id="271" r:id="rId8"/>
    <p:sldId id="274" r:id="rId9"/>
    <p:sldId id="270" r:id="rId10"/>
    <p:sldId id="277" r:id="rId11"/>
    <p:sldId id="261" r:id="rId12"/>
    <p:sldId id="265" r:id="rId13"/>
    <p:sldId id="275" r:id="rId14"/>
    <p:sldId id="266" r:id="rId15"/>
    <p:sldId id="272" r:id="rId16"/>
    <p:sldId id="267" r:id="rId17"/>
    <p:sldId id="279" r:id="rId18"/>
    <p:sldId id="283" r:id="rId19"/>
    <p:sldId id="280" r:id="rId20"/>
    <p:sldId id="281" r:id="rId21"/>
    <p:sldId id="282" r:id="rId22"/>
    <p:sldId id="284" r:id="rId23"/>
    <p:sldId id="286" r:id="rId24"/>
    <p:sldId id="285" r:id="rId25"/>
    <p:sldId id="288" r:id="rId26"/>
    <p:sldId id="273" r:id="rId27"/>
    <p:sldId id="264" r:id="rId28"/>
    <p:sldId id="262" r:id="rId29"/>
    <p:sldId id="263" r:id="rId30"/>
    <p:sldId id="258" r:id="rId31"/>
    <p:sldId id="294" r:id="rId32"/>
    <p:sldId id="299" r:id="rId33"/>
    <p:sldId id="297" r:id="rId34"/>
    <p:sldId id="296" r:id="rId35"/>
    <p:sldId id="295" r:id="rId36"/>
    <p:sldId id="289" r:id="rId37"/>
    <p:sldId id="257" r:id="rId38"/>
    <p:sldId id="259" r:id="rId39"/>
    <p:sldId id="300" r:id="rId40"/>
  </p:sldIdLst>
  <p:sldSz cx="9144000" cy="6858000" type="screen4x3"/>
  <p:notesSz cx="6797675" cy="9926638"/>
  <p:defaultTextStyle>
    <a:defPPr>
      <a:defRPr lang="da-DK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E33"/>
    <a:srgbClr val="FFDA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0"/>
  </p:normalViewPr>
  <p:slideViewPr>
    <p:cSldViewPr>
      <p:cViewPr>
        <p:scale>
          <a:sx n="75" d="100"/>
          <a:sy n="75" d="100"/>
        </p:scale>
        <p:origin x="-256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ableStyles" Target="tableStyles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9" Type="http://schemas.openxmlformats.org/officeDocument/2006/relationships/slide" Target="slides/slide4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notesMaster" Target="notesMasters/notesMaster1.xml"/><Relationship Id="rId42" Type="http://schemas.openxmlformats.org/officeDocument/2006/relationships/printerSettings" Target="printerSettings/printerSettings1.bin"/><Relationship Id="rId43" Type="http://schemas.openxmlformats.org/officeDocument/2006/relationships/presProps" Target="presProps.xml"/><Relationship Id="rId44" Type="http://schemas.openxmlformats.org/officeDocument/2006/relationships/viewProps" Target="viewProps.xml"/><Relationship Id="rId4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71EBC1-AF9B-4AFC-9A72-A530C7FA877C}" type="datetimeFigureOut">
              <a:rPr lang="da-DK" smtClean="0"/>
              <a:t>17/11/15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091242-0D32-4C8A-BC4B-2679397C531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32925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sz="1200" dirty="0" smtClean="0"/>
              <a:t>Præsentation for de bachelorstuderende – det er en mulighed at</a:t>
            </a:r>
          </a:p>
          <a:p>
            <a:r>
              <a:rPr lang="da-DK" sz="1200" dirty="0" smtClean="0"/>
              <a:t>Udarbejde et </a:t>
            </a:r>
            <a:r>
              <a:rPr lang="da-DK" sz="1200" dirty="0" err="1" smtClean="0"/>
              <a:t>review</a:t>
            </a:r>
            <a:r>
              <a:rPr lang="da-DK" sz="1200" dirty="0" smtClean="0"/>
              <a:t> i forbindelse med en bachelor om </a:t>
            </a:r>
          </a:p>
          <a:p>
            <a:r>
              <a:rPr lang="da-DK" sz="1200" dirty="0" smtClean="0"/>
              <a:t>Velfærdsteknologi.</a:t>
            </a: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91242-0D32-4C8A-BC4B-2679397C5318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307524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E93F4-9F77-4D2F-9578-E873CFA700CF}" type="slidenum">
              <a:rPr lang="da-DK" smtClean="0">
                <a:solidFill>
                  <a:prstClr val="black"/>
                </a:solidFill>
              </a:rPr>
              <a:pPr/>
              <a:t>28</a:t>
            </a:fld>
            <a:endParaRPr lang="da-D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4906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E93F4-9F77-4D2F-9578-E873CFA700CF}" type="slidenum">
              <a:rPr lang="da-DK" smtClean="0">
                <a:solidFill>
                  <a:prstClr val="black"/>
                </a:solidFill>
              </a:rPr>
              <a:pPr/>
              <a:t>29</a:t>
            </a:fld>
            <a:endParaRPr lang="da-D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6662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E93F4-9F77-4D2F-9578-E873CFA700CF}" type="slidenum">
              <a:rPr lang="da-DK" smtClean="0">
                <a:solidFill>
                  <a:prstClr val="black"/>
                </a:solidFill>
              </a:rPr>
              <a:pPr/>
              <a:t>30</a:t>
            </a:fld>
            <a:endParaRPr lang="da-D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3810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E93F4-9F77-4D2F-9578-E873CFA700CF}" type="slidenum">
              <a:rPr lang="da-DK" smtClean="0">
                <a:solidFill>
                  <a:prstClr val="black"/>
                </a:solidFill>
              </a:rPr>
              <a:pPr/>
              <a:t>31</a:t>
            </a:fld>
            <a:endParaRPr lang="da-D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7236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Kommentar </a:t>
            </a:r>
            <a:r>
              <a:rPr lang="da-DK" dirty="0" err="1" smtClean="0"/>
              <a:t>vedr</a:t>
            </a:r>
            <a:r>
              <a:rPr lang="da-DK" dirty="0" smtClean="0"/>
              <a:t> mine omfattende ref. Søgninger </a:t>
            </a:r>
            <a:r>
              <a:rPr lang="da-DK" dirty="0" err="1" smtClean="0"/>
              <a:t>ect</a:t>
            </a:r>
            <a:r>
              <a:rPr lang="da-DK" dirty="0" smtClean="0"/>
              <a:t>.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91242-0D32-4C8A-BC4B-2679397C5318}" type="slidenum">
              <a:rPr lang="da-DK" smtClean="0"/>
              <a:t>32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537117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Der er ikke noget her der stritter imod </a:t>
            </a:r>
            <a:r>
              <a:rPr lang="da-DK" dirty="0" err="1" smtClean="0"/>
              <a:t>review</a:t>
            </a:r>
            <a:r>
              <a:rPr lang="da-DK" dirty="0" smtClean="0"/>
              <a:t> som metode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91242-0D32-4C8A-BC4B-2679397C5318}" type="slidenum">
              <a:rPr lang="da-DK" smtClean="0"/>
              <a:t>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12689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Her fortælles om bagrunden for hvorfor de vælger </a:t>
            </a:r>
            <a:r>
              <a:rPr lang="da-DK" dirty="0" err="1" smtClean="0"/>
              <a:t>reviewet</a:t>
            </a:r>
            <a:r>
              <a:rPr lang="da-DK" dirty="0" smtClean="0"/>
              <a:t> </a:t>
            </a:r>
          </a:p>
          <a:p>
            <a:r>
              <a:rPr lang="da-DK" dirty="0" smtClean="0"/>
              <a:t>Da de opdager at det faktisk er svært at udlede</a:t>
            </a:r>
            <a:r>
              <a:rPr lang="da-DK" baseline="0" dirty="0" smtClean="0"/>
              <a:t> </a:t>
            </a:r>
            <a:r>
              <a:rPr lang="da-DK" baseline="0" dirty="0" err="1" smtClean="0"/>
              <a:t>hva</a:t>
            </a:r>
            <a:r>
              <a:rPr lang="da-DK" baseline="0" dirty="0" smtClean="0"/>
              <a:t> vi ved om deres emne pt</a:t>
            </a:r>
          </a:p>
          <a:p>
            <a:r>
              <a:rPr lang="da-DK" baseline="0" dirty="0" smtClean="0"/>
              <a:t>Og de kan ikke finde et eksisterende </a:t>
            </a:r>
            <a:r>
              <a:rPr lang="da-DK" baseline="0" dirty="0" err="1" smtClean="0"/>
              <a:t>review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91242-0D32-4C8A-BC4B-2679397C5318}" type="slidenum">
              <a:rPr lang="da-DK" smtClean="0"/>
              <a:t>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077047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Erfaringer fra censorvirksomhed og</a:t>
            </a:r>
            <a:r>
              <a:rPr lang="da-DK" baseline="0" dirty="0" smtClean="0"/>
              <a:t> andet projektforløb(artikelskrivning)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91242-0D32-4C8A-BC4B-2679397C5318}" type="slidenum">
              <a:rPr lang="da-DK" smtClean="0"/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407027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De konkluderer at det tilsyneladende ikke er muligt at finde artikler med</a:t>
            </a:r>
          </a:p>
          <a:p>
            <a:r>
              <a:rPr lang="da-DK" dirty="0" smtClean="0"/>
              <a:t>sygeplejerskernes </a:t>
            </a:r>
            <a:r>
              <a:rPr lang="da-DK" dirty="0" err="1" smtClean="0"/>
              <a:t>compliance</a:t>
            </a:r>
            <a:r>
              <a:rPr lang="da-DK" dirty="0" smtClean="0"/>
              <a:t> - Fokus ændres til andre faggrupper ud fra</a:t>
            </a:r>
          </a:p>
          <a:p>
            <a:r>
              <a:rPr lang="da-DK" dirty="0" smtClean="0"/>
              <a:t>Litteratursøgningen</a:t>
            </a:r>
          </a:p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91242-0D32-4C8A-BC4B-2679397C5318}" type="slidenum">
              <a:rPr lang="da-DK" smtClean="0"/>
              <a:t>13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705990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Miniundersøgelse af nødvendig viden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91242-0D32-4C8A-BC4B-2679397C5318}" type="slidenum">
              <a:rPr lang="da-DK" smtClean="0"/>
              <a:t>15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090104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Tre studier med spørgeskemaer inkluderes og et observationsstudie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91242-0D32-4C8A-BC4B-2679397C5318}" type="slidenum">
              <a:rPr lang="da-DK" smtClean="0"/>
              <a:t>16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309048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Det blev nødvendigt at oversætte og tilpasse vurderingsskemaet</a:t>
            </a:r>
          </a:p>
          <a:p>
            <a:r>
              <a:rPr lang="da-DK" dirty="0" smtClean="0"/>
              <a:t>De får vurderet deres fire artikler til evidensniveau C CI</a:t>
            </a:r>
            <a:r>
              <a:rPr lang="da-DK" baseline="0" dirty="0" smtClean="0"/>
              <a:t> og CII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91242-0D32-4C8A-BC4B-2679397C5318}" type="slidenum">
              <a:rPr lang="da-DK" smtClean="0"/>
              <a:t>17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026976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De studerende kom på noget af en opgave</a:t>
            </a:r>
            <a:r>
              <a:rPr lang="da-DK" baseline="0" dirty="0" smtClean="0"/>
              <a:t> med at oversætte og forstå</a:t>
            </a:r>
          </a:p>
          <a:p>
            <a:r>
              <a:rPr lang="da-DK" baseline="0" dirty="0" smtClean="0"/>
              <a:t>Det var så spændene at de ikke oplevede det som en barrierer</a:t>
            </a:r>
          </a:p>
          <a:p>
            <a:r>
              <a:rPr lang="da-DK" baseline="0" dirty="0" smtClean="0"/>
              <a:t>Jeg har ikke i mine 15 år som underviser og  8 år som censor oplevet noget der minder om dette</a:t>
            </a:r>
            <a:endParaRPr lang="da-DK" dirty="0" smtClean="0"/>
          </a:p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91242-0D32-4C8A-BC4B-2679397C5318}" type="slidenum">
              <a:rPr lang="da-DK" smtClean="0"/>
              <a:t>21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34797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jpe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jpe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jpe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079500" y="6116638"/>
            <a:ext cx="777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a-DK"/>
          </a:p>
        </p:txBody>
      </p:sp>
      <p:pic>
        <p:nvPicPr>
          <p:cNvPr id="5" name="Picture 7" descr="ucsydlogo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23213" y="917575"/>
            <a:ext cx="1223962" cy="75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79500" y="1079500"/>
            <a:ext cx="7772400" cy="457200"/>
          </a:xfrm>
        </p:spPr>
        <p:txBody>
          <a:bodyPr/>
          <a:lstStyle>
            <a:lvl1pPr>
              <a:defRPr sz="1800" cap="all" baseline="0"/>
            </a:lvl1pPr>
          </a:lstStyle>
          <a:p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>
            <a:lvl1pPr marL="0" indent="0">
              <a:defRPr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Lektor cand. cur. Pia Lysdal Veje</a:t>
            </a:r>
            <a:endParaRPr lang="da-D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Lektor cand. cur. Pia Lysdal Veje</a:t>
            </a:r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910388" y="1079500"/>
            <a:ext cx="1943100" cy="4854575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1079500" y="1079500"/>
            <a:ext cx="5678488" cy="4854575"/>
          </a:xfr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Lektor cand. cur. Pia Lysdal Veje</a:t>
            </a:r>
            <a:endParaRPr lang="da-DK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079500" y="6116638"/>
            <a:ext cx="777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a-DK">
              <a:solidFill>
                <a:srgbClr val="000000"/>
              </a:solidFill>
            </a:endParaRPr>
          </a:p>
        </p:txBody>
      </p:sp>
      <p:pic>
        <p:nvPicPr>
          <p:cNvPr id="5" name="Picture 7" descr="ucsydlogo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23213" y="917575"/>
            <a:ext cx="1223962" cy="75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79500" y="1079500"/>
            <a:ext cx="7772400" cy="457200"/>
          </a:xfrm>
        </p:spPr>
        <p:txBody>
          <a:bodyPr/>
          <a:lstStyle>
            <a:lvl1pPr>
              <a:defRPr sz="1800" cap="all" baseline="0"/>
            </a:lvl1pPr>
          </a:lstStyle>
          <a:p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>
            <a:lvl1pPr marL="0" indent="0">
              <a:defRPr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>
                <a:solidFill>
                  <a:srgbClr val="000000"/>
                </a:solidFill>
              </a:rPr>
              <a:t>Lektor cand. cur. Pia Lysdal Veje</a:t>
            </a:r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64848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>
                <a:solidFill>
                  <a:srgbClr val="000000"/>
                </a:solidFill>
              </a:rPr>
              <a:t>Lektor cand. cur. Pia Lysdal Veje</a:t>
            </a:r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3832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>
                <a:solidFill>
                  <a:srgbClr val="000000"/>
                </a:solidFill>
              </a:rPr>
              <a:t>Lektor cand. cur. Pia Lysdal Veje</a:t>
            </a:r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392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1079500" y="1798638"/>
            <a:ext cx="3810000" cy="4135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5041900" y="1798638"/>
            <a:ext cx="3811588" cy="4135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>
                <a:solidFill>
                  <a:srgbClr val="000000"/>
                </a:solidFill>
              </a:rPr>
              <a:t>Lektor cand. cur. Pia Lysdal Veje</a:t>
            </a:r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6711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>
                <a:solidFill>
                  <a:srgbClr val="000000"/>
                </a:solidFill>
              </a:rPr>
              <a:t>Lektor cand. cur. Pia Lysdal Veje</a:t>
            </a:r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7545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>
                <a:solidFill>
                  <a:srgbClr val="000000"/>
                </a:solidFill>
              </a:rPr>
              <a:t>Lektor cand. cur. Pia Lysdal Veje</a:t>
            </a:r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5115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>
                <a:solidFill>
                  <a:srgbClr val="000000"/>
                </a:solidFill>
              </a:rPr>
              <a:t>Lektor cand. cur. Pia Lysdal Veje</a:t>
            </a:r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9346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>
                <a:solidFill>
                  <a:srgbClr val="000000"/>
                </a:solidFill>
              </a:rPr>
              <a:t>Lektor cand. cur. Pia Lysdal Veje</a:t>
            </a:r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595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Lektor cand. cur. Pia Lysdal Veje</a:t>
            </a:r>
            <a:endParaRPr lang="da-DK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a-DK" noProof="0" smtClean="0"/>
              <a:t>Klik på ikonet for at tilføje et billede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>
                <a:solidFill>
                  <a:srgbClr val="000000"/>
                </a:solidFill>
              </a:rPr>
              <a:t>Lektor cand. cur. Pia Lysdal Veje</a:t>
            </a:r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9752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>
                <a:solidFill>
                  <a:srgbClr val="000000"/>
                </a:solidFill>
              </a:rPr>
              <a:t>Lektor cand. cur. Pia Lysdal Veje</a:t>
            </a:r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3744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910388" y="1079500"/>
            <a:ext cx="1943100" cy="4854575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1079500" y="1079500"/>
            <a:ext cx="5678488" cy="4854575"/>
          </a:xfr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>
                <a:solidFill>
                  <a:srgbClr val="000000"/>
                </a:solidFill>
              </a:rPr>
              <a:t>Lektor cand. cur. Pia Lysdal Veje</a:t>
            </a:r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2082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079500" y="6116638"/>
            <a:ext cx="777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a-DK">
              <a:solidFill>
                <a:srgbClr val="000000"/>
              </a:solidFill>
            </a:endParaRPr>
          </a:p>
        </p:txBody>
      </p:sp>
      <p:pic>
        <p:nvPicPr>
          <p:cNvPr id="5" name="Picture 7" descr="ucsydlogo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23213" y="917575"/>
            <a:ext cx="1223962" cy="75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79500" y="1079500"/>
            <a:ext cx="7772400" cy="457200"/>
          </a:xfrm>
        </p:spPr>
        <p:txBody>
          <a:bodyPr/>
          <a:lstStyle>
            <a:lvl1pPr>
              <a:defRPr sz="1800" cap="all" baseline="0"/>
            </a:lvl1pPr>
          </a:lstStyle>
          <a:p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>
            <a:lvl1pPr marL="0" indent="0">
              <a:defRPr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>
                <a:solidFill>
                  <a:srgbClr val="000000"/>
                </a:solidFill>
              </a:rPr>
              <a:t>University College Syddanmark, 3. november 2014 Lektor Pia Lysdal Veje</a:t>
            </a:r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38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a-DK" smtClean="0">
                <a:solidFill>
                  <a:srgbClr val="000000"/>
                </a:solidFill>
              </a:rPr>
              <a:t>University College Syddanmark, 3. november 2014 Lektor Pia Lysdal Veje</a:t>
            </a:r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3519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a-DK" smtClean="0">
                <a:solidFill>
                  <a:srgbClr val="000000"/>
                </a:solidFill>
              </a:rPr>
              <a:t>University College Syddanmark, 3. november 2014 Lektor Pia Lysdal Veje</a:t>
            </a:r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5661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1079500" y="1798638"/>
            <a:ext cx="3810000" cy="4135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5041900" y="1798638"/>
            <a:ext cx="3811588" cy="4135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a-DK" smtClean="0">
                <a:solidFill>
                  <a:srgbClr val="000000"/>
                </a:solidFill>
              </a:rPr>
              <a:t>University College Syddanmark, 3. november 2014 Lektor Pia Lysdal Veje</a:t>
            </a:r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7716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a-DK" smtClean="0">
                <a:solidFill>
                  <a:srgbClr val="000000"/>
                </a:solidFill>
              </a:rPr>
              <a:t>University College Syddanmark, 3. november 2014 Lektor Pia Lysdal Veje</a:t>
            </a:r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6019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a-DK" smtClean="0">
                <a:solidFill>
                  <a:srgbClr val="000000"/>
                </a:solidFill>
              </a:rPr>
              <a:t>University College Syddanmark, 3. november 2014 Lektor Pia Lysdal Veje</a:t>
            </a:r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00528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a-DK" smtClean="0">
                <a:solidFill>
                  <a:srgbClr val="000000"/>
                </a:solidFill>
              </a:rPr>
              <a:t>University College Syddanmark, 3. november 2014 Lektor Pia Lysdal Veje</a:t>
            </a:r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713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Lektor cand. cur. Pia Lysdal Veje</a:t>
            </a:r>
            <a:endParaRPr lang="da-DK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a-DK" smtClean="0">
                <a:solidFill>
                  <a:srgbClr val="000000"/>
                </a:solidFill>
              </a:rPr>
              <a:t>University College Syddanmark, 3. november 2014 Lektor Pia Lysdal Veje</a:t>
            </a:r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4815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a-DK" noProof="0" smtClean="0"/>
              <a:t>Klik på ikonet for at tilføje et billede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a-DK" smtClean="0">
                <a:solidFill>
                  <a:srgbClr val="000000"/>
                </a:solidFill>
              </a:rPr>
              <a:t>University College Syddanmark, 3. november 2014 Lektor Pia Lysdal Veje</a:t>
            </a:r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22375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a-DK" smtClean="0">
                <a:solidFill>
                  <a:srgbClr val="000000"/>
                </a:solidFill>
              </a:rPr>
              <a:t>University College Syddanmark, 3. november 2014 Lektor Pia Lysdal Veje</a:t>
            </a:r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74152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910388" y="1079500"/>
            <a:ext cx="1943100" cy="4854575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1079500" y="1079500"/>
            <a:ext cx="5678488" cy="4854575"/>
          </a:xfr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a-DK" smtClean="0">
                <a:solidFill>
                  <a:srgbClr val="000000"/>
                </a:solidFill>
              </a:rPr>
              <a:t>University College Syddanmark, 3. november 2014 Lektor Pia Lysdal Veje</a:t>
            </a:r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99643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079500" y="6116638"/>
            <a:ext cx="777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a-DK">
              <a:solidFill>
                <a:srgbClr val="000000"/>
              </a:solidFill>
            </a:endParaRPr>
          </a:p>
        </p:txBody>
      </p:sp>
      <p:pic>
        <p:nvPicPr>
          <p:cNvPr id="5" name="Picture 7" descr="ucsydlogo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23213" y="917575"/>
            <a:ext cx="1223962" cy="75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79500" y="1079500"/>
            <a:ext cx="7772400" cy="457200"/>
          </a:xfrm>
        </p:spPr>
        <p:txBody>
          <a:bodyPr/>
          <a:lstStyle>
            <a:lvl1pPr>
              <a:defRPr sz="1800" cap="all" baseline="0"/>
            </a:lvl1pPr>
          </a:lstStyle>
          <a:p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>
            <a:lvl1pPr marL="0" indent="0">
              <a:defRPr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>
                <a:solidFill>
                  <a:srgbClr val="000000"/>
                </a:solidFill>
              </a:rPr>
              <a:t>University College Syddanmark, 3. november 2014 Lektor Pia Lysdal Veje</a:t>
            </a:r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17272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a-DK" smtClean="0">
                <a:solidFill>
                  <a:srgbClr val="000000"/>
                </a:solidFill>
              </a:rPr>
              <a:t>University College Syddanmark, 3. november 2014 Lektor Pia Lysdal Veje</a:t>
            </a:r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5069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a-DK" smtClean="0">
                <a:solidFill>
                  <a:srgbClr val="000000"/>
                </a:solidFill>
              </a:rPr>
              <a:t>University College Syddanmark, 3. november 2014 Lektor Pia Lysdal Veje</a:t>
            </a:r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86071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1079500" y="1798638"/>
            <a:ext cx="3810000" cy="4135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5041900" y="1798638"/>
            <a:ext cx="3811588" cy="4135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a-DK" smtClean="0">
                <a:solidFill>
                  <a:srgbClr val="000000"/>
                </a:solidFill>
              </a:rPr>
              <a:t>University College Syddanmark, 3. november 2014 Lektor Pia Lysdal Veje</a:t>
            </a:r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0989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a-DK" smtClean="0">
                <a:solidFill>
                  <a:srgbClr val="000000"/>
                </a:solidFill>
              </a:rPr>
              <a:t>University College Syddanmark, 3. november 2014 Lektor Pia Lysdal Veje</a:t>
            </a:r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56648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a-DK" smtClean="0">
                <a:solidFill>
                  <a:srgbClr val="000000"/>
                </a:solidFill>
              </a:rPr>
              <a:t>University College Syddanmark, 3. november 2014 Lektor Pia Lysdal Veje</a:t>
            </a:r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4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1079500" y="1798638"/>
            <a:ext cx="3810000" cy="4135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5041900" y="1798638"/>
            <a:ext cx="3811588" cy="4135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Lektor cand. cur. Pia Lysdal Veje</a:t>
            </a:r>
            <a:endParaRPr lang="da-DK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a-DK" smtClean="0">
                <a:solidFill>
                  <a:srgbClr val="000000"/>
                </a:solidFill>
              </a:rPr>
              <a:t>University College Syddanmark, 3. november 2014 Lektor Pia Lysdal Veje</a:t>
            </a:r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5424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a-DK" smtClean="0">
                <a:solidFill>
                  <a:srgbClr val="000000"/>
                </a:solidFill>
              </a:rPr>
              <a:t>University College Syddanmark, 3. november 2014 Lektor Pia Lysdal Veje</a:t>
            </a:r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2560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a-DK" noProof="0" smtClean="0"/>
              <a:t>Klik på ikonet for at tilføje et billede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a-DK" smtClean="0">
                <a:solidFill>
                  <a:srgbClr val="000000"/>
                </a:solidFill>
              </a:rPr>
              <a:t>University College Syddanmark, 3. november 2014 Lektor Pia Lysdal Veje</a:t>
            </a:r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40363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a-DK" smtClean="0">
                <a:solidFill>
                  <a:srgbClr val="000000"/>
                </a:solidFill>
              </a:rPr>
              <a:t>University College Syddanmark, 3. november 2014 Lektor Pia Lysdal Veje</a:t>
            </a:r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72291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910388" y="1079500"/>
            <a:ext cx="1943100" cy="4854575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1079500" y="1079500"/>
            <a:ext cx="5678488" cy="4854575"/>
          </a:xfr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a-DK" smtClean="0">
                <a:solidFill>
                  <a:srgbClr val="000000"/>
                </a:solidFill>
              </a:rPr>
              <a:t>University College Syddanmark, 3. november 2014 Lektor Pia Lysdal Veje</a:t>
            </a:r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2648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1079500" y="6116638"/>
            <a:ext cx="777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a-DK">
              <a:solidFill>
                <a:srgbClr val="000000"/>
              </a:solidFill>
            </a:endParaRPr>
          </a:p>
        </p:txBody>
      </p:sp>
      <p:pic>
        <p:nvPicPr>
          <p:cNvPr id="5" name="Picture 7" descr="ucsydlogo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23213" y="917575"/>
            <a:ext cx="1223962" cy="75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79500" y="1079500"/>
            <a:ext cx="7772400" cy="457200"/>
          </a:xfrm>
        </p:spPr>
        <p:txBody>
          <a:bodyPr/>
          <a:lstStyle>
            <a:lvl1pPr>
              <a:defRPr sz="1800" cap="all" baseline="0"/>
            </a:lvl1pPr>
          </a:lstStyle>
          <a:p>
            <a:r>
              <a:rPr lang="da-DK" smtClean="0"/>
              <a:t>Klik for at redigere i master</a:t>
            </a:r>
            <a:endParaRPr lang="da-DK" dirty="0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>
            <a:lvl1pPr marL="0" indent="0">
              <a:defRPr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>
                <a:solidFill>
                  <a:srgbClr val="000000"/>
                </a:solidFill>
              </a:rPr>
              <a:t>University College Syddanmark, 3. november 2014 Lektor Pia Lysdal Veje</a:t>
            </a:r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36835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a-DK" smtClean="0">
                <a:solidFill>
                  <a:srgbClr val="000000"/>
                </a:solidFill>
              </a:rPr>
              <a:t>University College Syddanmark, 3. november 2014 Lektor Pia Lysdal Veje</a:t>
            </a:r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28531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a-DK" smtClean="0">
                <a:solidFill>
                  <a:srgbClr val="000000"/>
                </a:solidFill>
              </a:rPr>
              <a:t>University College Syddanmark, 3. november 2014 Lektor Pia Lysdal Veje</a:t>
            </a:r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93990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1079500" y="1798638"/>
            <a:ext cx="3810000" cy="4135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5041900" y="1798638"/>
            <a:ext cx="3811588" cy="4135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a-DK" smtClean="0">
                <a:solidFill>
                  <a:srgbClr val="000000"/>
                </a:solidFill>
              </a:rPr>
              <a:t>University College Syddanmark, 3. november 2014 Lektor Pia Lysdal Veje</a:t>
            </a:r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1480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a-DK" smtClean="0">
                <a:solidFill>
                  <a:srgbClr val="000000"/>
                </a:solidFill>
              </a:rPr>
              <a:t>University College Syddanmark, 3. november 2014 Lektor Pia Lysdal Veje</a:t>
            </a:r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473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Lektor cand. cur. Pia Lysdal Veje</a:t>
            </a:r>
            <a:endParaRPr lang="da-DK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a-DK" smtClean="0">
                <a:solidFill>
                  <a:srgbClr val="000000"/>
                </a:solidFill>
              </a:rPr>
              <a:t>University College Syddanmark, 3. november 2014 Lektor Pia Lysdal Veje</a:t>
            </a:r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30878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a-DK" smtClean="0">
                <a:solidFill>
                  <a:srgbClr val="000000"/>
                </a:solidFill>
              </a:rPr>
              <a:t>University College Syddanmark, 3. november 2014 Lektor Pia Lysdal Veje</a:t>
            </a:r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50568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a-DK" smtClean="0">
                <a:solidFill>
                  <a:srgbClr val="000000"/>
                </a:solidFill>
              </a:rPr>
              <a:t>University College Syddanmark, 3. november 2014 Lektor Pia Lysdal Veje</a:t>
            </a:r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480050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a-DK" noProof="0" smtClean="0"/>
              <a:t>Klik på ikonet for at tilføje et billede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a-DK" smtClean="0">
                <a:solidFill>
                  <a:srgbClr val="000000"/>
                </a:solidFill>
              </a:rPr>
              <a:t>University College Syddanmark, 3. november 2014 Lektor Pia Lysdal Veje</a:t>
            </a:r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24701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a-DK" smtClean="0">
                <a:solidFill>
                  <a:srgbClr val="000000"/>
                </a:solidFill>
              </a:rPr>
              <a:t>University College Syddanmark, 3. november 2014 Lektor Pia Lysdal Veje</a:t>
            </a:r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79756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910388" y="1079500"/>
            <a:ext cx="1943100" cy="4854575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1079500" y="1079500"/>
            <a:ext cx="5678488" cy="4854575"/>
          </a:xfr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da-DK" smtClean="0">
                <a:solidFill>
                  <a:srgbClr val="000000"/>
                </a:solidFill>
              </a:rPr>
              <a:t>University College Syddanmark, 3. november 2014 Lektor Pia Lysdal Veje</a:t>
            </a:r>
            <a:endParaRPr lang="da-DK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8516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Lektor cand. cur. Pia Lysdal Veje</a:t>
            </a:r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Lektor cand. cur. Pia Lysdal Veje</a:t>
            </a:r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Lektor cand. cur. Pia Lysdal Veje</a:t>
            </a:r>
            <a:endParaRPr lang="da-D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a-DK" noProof="0" smtClean="0"/>
              <a:t>Klik på ikonet for at tilføje et billede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sv-SE" smtClean="0"/>
              <a:t>Lektor cand. cur. Pia Lysdal Veje</a:t>
            </a:r>
            <a:endParaRPr lang="da-D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0.xml"/><Relationship Id="rId8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1.xml"/><Relationship Id="rId8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79500" y="1079500"/>
            <a:ext cx="77739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titeltypografi i masteren/versaler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79500" y="1798638"/>
            <a:ext cx="7773988" cy="413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tekst</a:t>
            </a:r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079500" y="6116638"/>
            <a:ext cx="7772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600"/>
            </a:lvl1pPr>
          </a:lstStyle>
          <a:p>
            <a:r>
              <a:rPr lang="sv-SE" smtClean="0"/>
              <a:t>Lektor cand. cur. Pia Lysdal Veje</a:t>
            </a:r>
            <a:endParaRPr lang="da-DK"/>
          </a:p>
        </p:txBody>
      </p:sp>
      <p:sp>
        <p:nvSpPr>
          <p:cNvPr id="8200" name="Line 8"/>
          <p:cNvSpPr>
            <a:spLocks noChangeShapeType="1"/>
          </p:cNvSpPr>
          <p:nvPr/>
        </p:nvSpPr>
        <p:spPr bwMode="auto">
          <a:xfrm>
            <a:off x="1079500" y="6116638"/>
            <a:ext cx="777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a-DK"/>
          </a:p>
        </p:txBody>
      </p:sp>
      <p:pic>
        <p:nvPicPr>
          <p:cNvPr id="1030" name="Picture 9" descr="ucsydlogo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923213" y="917575"/>
            <a:ext cx="1223962" cy="75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0" r:id="rId3"/>
    <p:sldLayoutId id="2147483659" r:id="rId4"/>
    <p:sldLayoutId id="2147483658" r:id="rId5"/>
    <p:sldLayoutId id="2147483657" r:id="rId6"/>
    <p:sldLayoutId id="2147483656" r:id="rId7"/>
    <p:sldLayoutId id="2147483655" r:id="rId8"/>
    <p:sldLayoutId id="2147483654" r:id="rId9"/>
    <p:sldLayoutId id="2147483653" r:id="rId10"/>
    <p:sldLayoutId id="2147483652" r:id="rId11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1400" b="1" cap="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1400" b="1">
          <a:solidFill>
            <a:schemeClr val="tx2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1400" b="1">
          <a:solidFill>
            <a:schemeClr val="tx2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1400" b="1">
          <a:solidFill>
            <a:schemeClr val="tx2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1400" b="1">
          <a:solidFill>
            <a:schemeClr val="tx2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1400" b="1">
          <a:solidFill>
            <a:schemeClr val="tx2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1400" b="1">
          <a:solidFill>
            <a:schemeClr val="tx2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1400" b="1">
          <a:solidFill>
            <a:schemeClr val="tx2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1400" b="1">
          <a:solidFill>
            <a:schemeClr val="tx2"/>
          </a:solidFill>
          <a:latin typeface="Verdana" pitchFamily="34" charset="0"/>
        </a:defRPr>
      </a:lvl9pPr>
    </p:titleStyle>
    <p:bodyStyle>
      <a:lvl1pPr marL="177800" indent="-177800" algn="l" defTabSz="901700" rtl="0" eaLnBrk="1" fontAlgn="base" hangingPunct="1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176213" algn="l" defTabSz="901700" rtl="0" eaLnBrk="1" fontAlgn="base" hangingPunct="1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2pPr>
      <a:lvl3pPr marL="901700" indent="-176213" algn="l" defTabSz="901700" rtl="0" eaLnBrk="1" fontAlgn="base" hangingPunct="1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3pPr>
      <a:lvl4pPr marL="1257300" indent="-163513" algn="l" defTabSz="901700" rtl="0" eaLnBrk="1" fontAlgn="base" hangingPunct="1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</a:defRPr>
      </a:lvl4pPr>
      <a:lvl5pPr marL="2057400" indent="-228600" algn="l" defTabSz="901700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defTabSz="901700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defTabSz="901700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defTabSz="901700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defTabSz="901700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79500" y="1079500"/>
            <a:ext cx="77739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titeltypografi i masteren/versaler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79500" y="1798638"/>
            <a:ext cx="7773988" cy="413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tekst</a:t>
            </a:r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079500" y="6116638"/>
            <a:ext cx="7772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600"/>
            </a:lvl1pPr>
          </a:lstStyle>
          <a:p>
            <a:r>
              <a:rPr lang="sv-SE" smtClean="0">
                <a:solidFill>
                  <a:srgbClr val="000000"/>
                </a:solidFill>
              </a:rPr>
              <a:t>Lektor cand. cur. Pia Lysdal Veje</a:t>
            </a:r>
            <a:endParaRPr lang="da-DK">
              <a:solidFill>
                <a:srgbClr val="000000"/>
              </a:solidFill>
            </a:endParaRPr>
          </a:p>
        </p:txBody>
      </p:sp>
      <p:sp>
        <p:nvSpPr>
          <p:cNvPr id="8200" name="Line 8"/>
          <p:cNvSpPr>
            <a:spLocks noChangeShapeType="1"/>
          </p:cNvSpPr>
          <p:nvPr/>
        </p:nvSpPr>
        <p:spPr bwMode="auto">
          <a:xfrm>
            <a:off x="1079500" y="6116638"/>
            <a:ext cx="777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a-DK">
              <a:solidFill>
                <a:srgbClr val="000000"/>
              </a:solidFill>
            </a:endParaRPr>
          </a:p>
        </p:txBody>
      </p:sp>
      <p:pic>
        <p:nvPicPr>
          <p:cNvPr id="1030" name="Picture 9" descr="ucsydlogo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923213" y="917575"/>
            <a:ext cx="1223962" cy="75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65701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1400" b="1" cap="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1400" b="1">
          <a:solidFill>
            <a:schemeClr val="tx2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1400" b="1">
          <a:solidFill>
            <a:schemeClr val="tx2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1400" b="1">
          <a:solidFill>
            <a:schemeClr val="tx2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1400" b="1">
          <a:solidFill>
            <a:schemeClr val="tx2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1400" b="1">
          <a:solidFill>
            <a:schemeClr val="tx2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1400" b="1">
          <a:solidFill>
            <a:schemeClr val="tx2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1400" b="1">
          <a:solidFill>
            <a:schemeClr val="tx2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1400" b="1">
          <a:solidFill>
            <a:schemeClr val="tx2"/>
          </a:solidFill>
          <a:latin typeface="Verdana" pitchFamily="34" charset="0"/>
        </a:defRPr>
      </a:lvl9pPr>
    </p:titleStyle>
    <p:bodyStyle>
      <a:lvl1pPr marL="177800" indent="-177800" algn="l" defTabSz="901700" rtl="0" eaLnBrk="1" fontAlgn="base" hangingPunct="1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176213" algn="l" defTabSz="901700" rtl="0" eaLnBrk="1" fontAlgn="base" hangingPunct="1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2pPr>
      <a:lvl3pPr marL="901700" indent="-176213" algn="l" defTabSz="901700" rtl="0" eaLnBrk="1" fontAlgn="base" hangingPunct="1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3pPr>
      <a:lvl4pPr marL="1257300" indent="-163513" algn="l" defTabSz="901700" rtl="0" eaLnBrk="1" fontAlgn="base" hangingPunct="1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</a:defRPr>
      </a:lvl4pPr>
      <a:lvl5pPr marL="2057400" indent="-228600" algn="l" defTabSz="901700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defTabSz="901700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defTabSz="901700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defTabSz="901700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defTabSz="901700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79500" y="1079500"/>
            <a:ext cx="77739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titeltypografi i masteren/versaler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79500" y="1798638"/>
            <a:ext cx="7773988" cy="413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tekst</a:t>
            </a:r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079500" y="6116638"/>
            <a:ext cx="7772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600"/>
            </a:lvl1pPr>
          </a:lstStyle>
          <a:p>
            <a:r>
              <a:rPr lang="da-DK" smtClean="0">
                <a:solidFill>
                  <a:srgbClr val="000000"/>
                </a:solidFill>
              </a:rPr>
              <a:t>University College Syddanmark, 3. november 2014 Lektor Pia Lysdal Veje</a:t>
            </a:r>
            <a:endParaRPr lang="da-DK">
              <a:solidFill>
                <a:srgbClr val="000000"/>
              </a:solidFill>
            </a:endParaRPr>
          </a:p>
        </p:txBody>
      </p:sp>
      <p:sp>
        <p:nvSpPr>
          <p:cNvPr id="8200" name="Line 8"/>
          <p:cNvSpPr>
            <a:spLocks noChangeShapeType="1"/>
          </p:cNvSpPr>
          <p:nvPr/>
        </p:nvSpPr>
        <p:spPr bwMode="auto">
          <a:xfrm>
            <a:off x="1079500" y="6116638"/>
            <a:ext cx="777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a-DK">
              <a:solidFill>
                <a:srgbClr val="000000"/>
              </a:solidFill>
            </a:endParaRPr>
          </a:p>
        </p:txBody>
      </p:sp>
      <p:pic>
        <p:nvPicPr>
          <p:cNvPr id="1030" name="Picture 9" descr="ucsydlogo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923213" y="917575"/>
            <a:ext cx="1223962" cy="75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73896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1400" b="1" cap="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1400" b="1">
          <a:solidFill>
            <a:schemeClr val="tx2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1400" b="1">
          <a:solidFill>
            <a:schemeClr val="tx2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1400" b="1">
          <a:solidFill>
            <a:schemeClr val="tx2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1400" b="1">
          <a:solidFill>
            <a:schemeClr val="tx2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1400" b="1">
          <a:solidFill>
            <a:schemeClr val="tx2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1400" b="1">
          <a:solidFill>
            <a:schemeClr val="tx2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1400" b="1">
          <a:solidFill>
            <a:schemeClr val="tx2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1400" b="1">
          <a:solidFill>
            <a:schemeClr val="tx2"/>
          </a:solidFill>
          <a:latin typeface="Verdana" pitchFamily="34" charset="0"/>
        </a:defRPr>
      </a:lvl9pPr>
    </p:titleStyle>
    <p:bodyStyle>
      <a:lvl1pPr marL="177800" indent="-177800" algn="l" defTabSz="901700" rtl="0" eaLnBrk="1" fontAlgn="base" hangingPunct="1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176213" algn="l" defTabSz="901700" rtl="0" eaLnBrk="1" fontAlgn="base" hangingPunct="1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2pPr>
      <a:lvl3pPr marL="901700" indent="-176213" algn="l" defTabSz="901700" rtl="0" eaLnBrk="1" fontAlgn="base" hangingPunct="1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3pPr>
      <a:lvl4pPr marL="1257300" indent="-163513" algn="l" defTabSz="901700" rtl="0" eaLnBrk="1" fontAlgn="base" hangingPunct="1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</a:defRPr>
      </a:lvl4pPr>
      <a:lvl5pPr marL="2057400" indent="-228600" algn="l" defTabSz="901700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defTabSz="901700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defTabSz="901700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defTabSz="901700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defTabSz="901700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79500" y="1079500"/>
            <a:ext cx="77739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titeltypografi i masteren/versaler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79500" y="1798638"/>
            <a:ext cx="7773988" cy="413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tekst</a:t>
            </a:r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079500" y="6116638"/>
            <a:ext cx="7772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600"/>
            </a:lvl1pPr>
          </a:lstStyle>
          <a:p>
            <a:r>
              <a:rPr lang="da-DK" smtClean="0">
                <a:solidFill>
                  <a:srgbClr val="000000"/>
                </a:solidFill>
              </a:rPr>
              <a:t>University College Syddanmark, 3. november 2014 Lektor Pia Lysdal Veje</a:t>
            </a:r>
            <a:endParaRPr lang="da-DK">
              <a:solidFill>
                <a:srgbClr val="000000"/>
              </a:solidFill>
            </a:endParaRPr>
          </a:p>
        </p:txBody>
      </p:sp>
      <p:sp>
        <p:nvSpPr>
          <p:cNvPr id="8200" name="Line 8"/>
          <p:cNvSpPr>
            <a:spLocks noChangeShapeType="1"/>
          </p:cNvSpPr>
          <p:nvPr/>
        </p:nvSpPr>
        <p:spPr bwMode="auto">
          <a:xfrm>
            <a:off x="1079500" y="6116638"/>
            <a:ext cx="777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a-DK">
              <a:solidFill>
                <a:srgbClr val="000000"/>
              </a:solidFill>
            </a:endParaRPr>
          </a:p>
        </p:txBody>
      </p:sp>
      <p:pic>
        <p:nvPicPr>
          <p:cNvPr id="1030" name="Picture 9" descr="ucsydlogo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923213" y="917575"/>
            <a:ext cx="1223962" cy="75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44341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1400" b="1" cap="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1400" b="1">
          <a:solidFill>
            <a:schemeClr val="tx2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1400" b="1">
          <a:solidFill>
            <a:schemeClr val="tx2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1400" b="1">
          <a:solidFill>
            <a:schemeClr val="tx2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1400" b="1">
          <a:solidFill>
            <a:schemeClr val="tx2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1400" b="1">
          <a:solidFill>
            <a:schemeClr val="tx2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1400" b="1">
          <a:solidFill>
            <a:schemeClr val="tx2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1400" b="1">
          <a:solidFill>
            <a:schemeClr val="tx2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1400" b="1">
          <a:solidFill>
            <a:schemeClr val="tx2"/>
          </a:solidFill>
          <a:latin typeface="Verdana" pitchFamily="34" charset="0"/>
        </a:defRPr>
      </a:lvl9pPr>
    </p:titleStyle>
    <p:bodyStyle>
      <a:lvl1pPr marL="177800" indent="-177800" algn="l" defTabSz="901700" rtl="0" eaLnBrk="1" fontAlgn="base" hangingPunct="1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176213" algn="l" defTabSz="901700" rtl="0" eaLnBrk="1" fontAlgn="base" hangingPunct="1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2pPr>
      <a:lvl3pPr marL="901700" indent="-176213" algn="l" defTabSz="901700" rtl="0" eaLnBrk="1" fontAlgn="base" hangingPunct="1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3pPr>
      <a:lvl4pPr marL="1257300" indent="-163513" algn="l" defTabSz="901700" rtl="0" eaLnBrk="1" fontAlgn="base" hangingPunct="1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</a:defRPr>
      </a:lvl4pPr>
      <a:lvl5pPr marL="2057400" indent="-228600" algn="l" defTabSz="901700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defTabSz="901700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defTabSz="901700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defTabSz="901700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defTabSz="901700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79500" y="1079500"/>
            <a:ext cx="77739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titeltypografi i masteren/versaler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79500" y="1798638"/>
            <a:ext cx="7773988" cy="413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tekst</a:t>
            </a:r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079500" y="6116638"/>
            <a:ext cx="7772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600"/>
            </a:lvl1pPr>
          </a:lstStyle>
          <a:p>
            <a:r>
              <a:rPr lang="da-DK" smtClean="0">
                <a:solidFill>
                  <a:srgbClr val="000000"/>
                </a:solidFill>
              </a:rPr>
              <a:t>University College Syddanmark, 3. november 2014 Lektor Pia Lysdal Veje</a:t>
            </a:r>
            <a:endParaRPr lang="da-DK">
              <a:solidFill>
                <a:srgbClr val="000000"/>
              </a:solidFill>
            </a:endParaRPr>
          </a:p>
        </p:txBody>
      </p:sp>
      <p:sp>
        <p:nvSpPr>
          <p:cNvPr id="8200" name="Line 8"/>
          <p:cNvSpPr>
            <a:spLocks noChangeShapeType="1"/>
          </p:cNvSpPr>
          <p:nvPr/>
        </p:nvSpPr>
        <p:spPr bwMode="auto">
          <a:xfrm>
            <a:off x="1079500" y="6116638"/>
            <a:ext cx="777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a-DK">
              <a:solidFill>
                <a:srgbClr val="000000"/>
              </a:solidFill>
            </a:endParaRPr>
          </a:p>
        </p:txBody>
      </p:sp>
      <p:pic>
        <p:nvPicPr>
          <p:cNvPr id="1030" name="Picture 9" descr="ucsydlogo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923213" y="917575"/>
            <a:ext cx="1223962" cy="75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97111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1400" b="1" cap="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1400" b="1">
          <a:solidFill>
            <a:schemeClr val="tx2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1400" b="1">
          <a:solidFill>
            <a:schemeClr val="tx2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1400" b="1">
          <a:solidFill>
            <a:schemeClr val="tx2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1400" b="1">
          <a:solidFill>
            <a:schemeClr val="tx2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1400" b="1">
          <a:solidFill>
            <a:schemeClr val="tx2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1400" b="1">
          <a:solidFill>
            <a:schemeClr val="tx2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1400" b="1">
          <a:solidFill>
            <a:schemeClr val="tx2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1400" b="1">
          <a:solidFill>
            <a:schemeClr val="tx2"/>
          </a:solidFill>
          <a:latin typeface="Verdana" pitchFamily="34" charset="0"/>
        </a:defRPr>
      </a:lvl9pPr>
    </p:titleStyle>
    <p:bodyStyle>
      <a:lvl1pPr marL="177800" indent="-177800" algn="l" defTabSz="901700" rtl="0" eaLnBrk="1" fontAlgn="base" hangingPunct="1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176213" algn="l" defTabSz="901700" rtl="0" eaLnBrk="1" fontAlgn="base" hangingPunct="1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2pPr>
      <a:lvl3pPr marL="901700" indent="-176213" algn="l" defTabSz="901700" rtl="0" eaLnBrk="1" fontAlgn="base" hangingPunct="1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3pPr>
      <a:lvl4pPr marL="1257300" indent="-163513" algn="l" defTabSz="901700" rtl="0" eaLnBrk="1" fontAlgn="base" hangingPunct="1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</a:defRPr>
      </a:lvl4pPr>
      <a:lvl5pPr marL="2057400" indent="-228600" algn="l" defTabSz="901700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defTabSz="901700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defTabSz="901700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defTabSz="901700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defTabSz="901700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Relationship Id="rId2" Type="http://schemas.openxmlformats.org/officeDocument/2006/relationships/notesSlide" Target="../notesSlides/notesSlide1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joannabriggslibrary.org/index.php/jbisrir/article/viewFile/1422/1847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/>
            <a:endParaRPr lang="da-DK" dirty="0" smtClean="0"/>
          </a:p>
          <a:p>
            <a:pPr lvl="0" algn="ctr"/>
            <a:r>
              <a:rPr lang="da-DK" sz="2000" dirty="0" smtClean="0"/>
              <a:t>Temadag </a:t>
            </a:r>
            <a:r>
              <a:rPr lang="da-DK" sz="2000" dirty="0"/>
              <a:t>for </a:t>
            </a:r>
            <a:r>
              <a:rPr lang="da-DK" sz="2000" dirty="0" smtClean="0"/>
              <a:t>alle ansatte indenfor sundhedsområdet på</a:t>
            </a:r>
          </a:p>
          <a:p>
            <a:pPr lvl="0" algn="ctr"/>
            <a:r>
              <a:rPr lang="da-DK" sz="2000" dirty="0" smtClean="0"/>
              <a:t>Professionshøjskolerne</a:t>
            </a:r>
            <a:endParaRPr lang="da-DK" sz="2000" dirty="0"/>
          </a:p>
          <a:p>
            <a:pPr lvl="0"/>
            <a:endParaRPr lang="da-DK" dirty="0"/>
          </a:p>
          <a:p>
            <a:pPr lvl="0" algn="ctr"/>
            <a:r>
              <a:rPr lang="da-DK" sz="1600" dirty="0" smtClean="0"/>
              <a:t>”Systematiske </a:t>
            </a:r>
            <a:r>
              <a:rPr lang="da-DK" sz="1600" dirty="0" err="1" smtClean="0"/>
              <a:t>Reviews</a:t>
            </a:r>
            <a:r>
              <a:rPr lang="da-DK" sz="1600" dirty="0" smtClean="0"/>
              <a:t> </a:t>
            </a:r>
            <a:r>
              <a:rPr lang="da-DK" sz="1600" dirty="0"/>
              <a:t>– </a:t>
            </a:r>
            <a:r>
              <a:rPr lang="da-DK" sz="1600" dirty="0" smtClean="0"/>
              <a:t>Grundlag </a:t>
            </a:r>
            <a:r>
              <a:rPr lang="da-DK" sz="1600" dirty="0"/>
              <a:t>for Undervisning i </a:t>
            </a:r>
          </a:p>
          <a:p>
            <a:pPr lvl="0" algn="ctr"/>
            <a:r>
              <a:rPr lang="da-DK" sz="1600" dirty="0" smtClean="0"/>
              <a:t>Professionsbacheloruddannelserne indenfor</a:t>
            </a:r>
          </a:p>
          <a:p>
            <a:pPr lvl="0" algn="ctr"/>
            <a:r>
              <a:rPr lang="da-DK" sz="1600" dirty="0" smtClean="0"/>
              <a:t> Sundhedsområdet?”</a:t>
            </a:r>
          </a:p>
          <a:p>
            <a:pPr lvl="0" algn="ctr"/>
            <a:endParaRPr lang="da-DK" sz="2000" dirty="0"/>
          </a:p>
          <a:p>
            <a:pPr lvl="0" algn="ctr"/>
            <a:r>
              <a:rPr lang="da-DK" dirty="0" smtClean="0"/>
              <a:t>Oplæg den 23. og 24. september 2015</a:t>
            </a:r>
          </a:p>
          <a:p>
            <a:pPr lvl="0" algn="ctr"/>
            <a:r>
              <a:rPr lang="da-DK" dirty="0" smtClean="0"/>
              <a:t>Aalborg og København</a:t>
            </a:r>
          </a:p>
          <a:p>
            <a:pPr lvl="0" algn="ctr"/>
            <a:r>
              <a:rPr lang="da-DK" dirty="0" smtClean="0"/>
              <a:t>Ved </a:t>
            </a:r>
            <a:endParaRPr lang="da-DK" dirty="0"/>
          </a:p>
          <a:p>
            <a:pPr lvl="0" algn="ctr"/>
            <a:r>
              <a:rPr lang="da-DK" dirty="0" smtClean="0"/>
              <a:t>Lektor cand. cur. Pia Lysdal Veje</a:t>
            </a:r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/>
              <a:t>Lektor cand. cur. Pia Lysdal Veje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264537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025904" cy="457200"/>
          </a:xfrm>
        </p:spPr>
        <p:txBody>
          <a:bodyPr/>
          <a:lstStyle/>
          <a:p>
            <a:r>
              <a:rPr lang="da-DK" sz="2000" dirty="0" smtClean="0"/>
              <a:t>Betydning for undervisningen og </a:t>
            </a:r>
            <a:br>
              <a:rPr lang="da-DK" sz="2000" dirty="0" smtClean="0"/>
            </a:br>
            <a:r>
              <a:rPr lang="da-DK" sz="2000" dirty="0" smtClean="0"/>
              <a:t>de studerende</a:t>
            </a:r>
            <a:endParaRPr lang="da-DK" sz="2000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67544" y="1556792"/>
            <a:ext cx="8206036" cy="4377283"/>
          </a:xfrm>
        </p:spPr>
        <p:txBody>
          <a:bodyPr/>
          <a:lstStyle/>
          <a:p>
            <a:r>
              <a:rPr lang="da-DK" sz="1800" b="1" dirty="0"/>
              <a:t>Bachelorprojekt – januar </a:t>
            </a:r>
            <a:r>
              <a:rPr lang="da-DK" sz="1800" b="1" dirty="0" smtClean="0"/>
              <a:t>2015</a:t>
            </a:r>
          </a:p>
          <a:p>
            <a:endParaRPr lang="da-DK" b="1" dirty="0" smtClean="0"/>
          </a:p>
          <a:p>
            <a:r>
              <a:rPr lang="da-DK" sz="1600" b="1" dirty="0" smtClean="0"/>
              <a:t>Titel: </a:t>
            </a:r>
            <a:r>
              <a:rPr lang="da-DK" sz="1600" dirty="0" smtClean="0"/>
              <a:t>Udfører </a:t>
            </a:r>
            <a:r>
              <a:rPr lang="da-DK" sz="1600" dirty="0"/>
              <a:t>sygeplejerskerne mundpleje? – </a:t>
            </a:r>
            <a:r>
              <a:rPr lang="da-DK" sz="1600" dirty="0" smtClean="0"/>
              <a:t>Et </a:t>
            </a:r>
            <a:r>
              <a:rPr lang="da-DK" sz="1600" dirty="0" err="1" smtClean="0"/>
              <a:t>litteraturreview</a:t>
            </a:r>
            <a:r>
              <a:rPr lang="da-DK" sz="1600" dirty="0"/>
              <a:t>. </a:t>
            </a:r>
            <a:endParaRPr lang="da-DK" sz="1600" dirty="0" smtClean="0"/>
          </a:p>
          <a:p>
            <a:endParaRPr lang="da-DK" sz="1600" dirty="0" smtClean="0"/>
          </a:p>
          <a:p>
            <a:r>
              <a:rPr lang="da-DK" sz="1600" b="1" dirty="0" smtClean="0"/>
              <a:t>Problemformulering</a:t>
            </a:r>
            <a:r>
              <a:rPr lang="da-DK" sz="1600" dirty="0" smtClean="0"/>
              <a:t>: Hvilke faktorer er der evidens for påvirker</a:t>
            </a:r>
          </a:p>
          <a:p>
            <a:r>
              <a:rPr lang="da-DK" sz="1600" dirty="0" smtClean="0"/>
              <a:t>Sygeplejerskens </a:t>
            </a:r>
            <a:r>
              <a:rPr lang="da-DK" sz="1600" dirty="0" err="1" smtClean="0"/>
              <a:t>compliance</a:t>
            </a:r>
            <a:r>
              <a:rPr lang="da-DK" sz="1600" dirty="0" smtClean="0"/>
              <a:t> i forhold til mundpleje?</a:t>
            </a:r>
          </a:p>
          <a:p>
            <a:endParaRPr lang="da-DK" sz="1600" dirty="0" smtClean="0"/>
          </a:p>
          <a:p>
            <a:r>
              <a:rPr lang="da-DK" sz="1600" b="1" dirty="0" smtClean="0"/>
              <a:t>Metode:</a:t>
            </a:r>
            <a:r>
              <a:rPr lang="da-DK" sz="1600" dirty="0" smtClean="0"/>
              <a:t> Denne opgave er et litteraturstudie, hvor det er forsøgt at udføre en</a:t>
            </a:r>
          </a:p>
          <a:p>
            <a:r>
              <a:rPr lang="da-DK" sz="1600" dirty="0" smtClean="0"/>
              <a:t>systematisk søgning på databaserne </a:t>
            </a:r>
            <a:r>
              <a:rPr lang="da-DK" sz="1600" dirty="0" err="1" smtClean="0"/>
              <a:t>PubMed</a:t>
            </a:r>
            <a:r>
              <a:rPr lang="da-DK" sz="1600" dirty="0" smtClean="0"/>
              <a:t> og </a:t>
            </a:r>
            <a:r>
              <a:rPr lang="da-DK" sz="1600" dirty="0" err="1" smtClean="0"/>
              <a:t>Cinahl</a:t>
            </a:r>
            <a:r>
              <a:rPr lang="da-DK" sz="1600" dirty="0" smtClean="0"/>
              <a:t>, herunder er der</a:t>
            </a:r>
          </a:p>
          <a:p>
            <a:r>
              <a:rPr lang="da-DK" sz="1600" dirty="0" smtClean="0"/>
              <a:t>Indsamlet resultater fra fire artikler. Søgeprofilen er udarbejdet med</a:t>
            </a:r>
          </a:p>
          <a:p>
            <a:r>
              <a:rPr lang="da-DK" sz="1600" dirty="0" smtClean="0"/>
              <a:t>metoderedskabet PICO, dertil er anvendt en checkliste </a:t>
            </a:r>
          </a:p>
          <a:p>
            <a:r>
              <a:rPr lang="da-DK" sz="1600" dirty="0" smtClean="0"/>
              <a:t>til udførelse af analysen, samt sygeplejeteori. </a:t>
            </a:r>
          </a:p>
          <a:p>
            <a:r>
              <a:rPr lang="da-DK" sz="1600" dirty="0" smtClean="0"/>
              <a:t>Artiklerne præsenteres med gradering af </a:t>
            </a:r>
          </a:p>
          <a:p>
            <a:r>
              <a:rPr lang="da-DK" sz="1600" dirty="0" smtClean="0"/>
              <a:t>evidensstyrke- og niveau.</a:t>
            </a:r>
          </a:p>
          <a:p>
            <a:endParaRPr lang="da-DK" sz="1600" dirty="0" smtClean="0"/>
          </a:p>
          <a:p>
            <a:r>
              <a:rPr lang="da-DK" dirty="0" smtClean="0">
                <a:solidFill>
                  <a:schemeClr val="accent4"/>
                </a:solidFill>
              </a:rPr>
              <a:t>(Thomsen </a:t>
            </a:r>
            <a:r>
              <a:rPr lang="da-DK" dirty="0">
                <a:solidFill>
                  <a:schemeClr val="accent4"/>
                </a:solidFill>
              </a:rPr>
              <a:t>LS, Christensen AP </a:t>
            </a:r>
            <a:r>
              <a:rPr lang="da-DK" dirty="0" smtClean="0">
                <a:solidFill>
                  <a:schemeClr val="accent4"/>
                </a:solidFill>
              </a:rPr>
              <a:t>2015)</a:t>
            </a:r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/>
              <a:t>Lektor cand. cur. Pia Lysdal Veje</a:t>
            </a:r>
            <a:endParaRPr lang="da-DK"/>
          </a:p>
        </p:txBody>
      </p:sp>
      <p:pic>
        <p:nvPicPr>
          <p:cNvPr id="5" name="Billed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4848944"/>
            <a:ext cx="246697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3743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313936" cy="988020"/>
          </a:xfrm>
        </p:spPr>
        <p:txBody>
          <a:bodyPr/>
          <a:lstStyle/>
          <a:p>
            <a:r>
              <a:rPr lang="da-DK" sz="2000" dirty="0" smtClean="0"/>
              <a:t>Betydning for undervisningen og </a:t>
            </a:r>
            <a:br>
              <a:rPr lang="da-DK" sz="2000" dirty="0" smtClean="0"/>
            </a:br>
            <a:r>
              <a:rPr lang="da-DK" sz="2000" dirty="0" smtClean="0"/>
              <a:t>de studerende</a:t>
            </a:r>
            <a:endParaRPr lang="da-DK" sz="2000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683568" y="1484784"/>
            <a:ext cx="8169920" cy="4449291"/>
          </a:xfrm>
        </p:spPr>
        <p:txBody>
          <a:bodyPr/>
          <a:lstStyle/>
          <a:p>
            <a:r>
              <a:rPr lang="da-DK" sz="1800" b="1" dirty="0"/>
              <a:t>Bachelorprojekt – januar 2015</a:t>
            </a:r>
          </a:p>
          <a:p>
            <a:r>
              <a:rPr lang="da-DK" sz="1800" b="1" dirty="0" smtClean="0"/>
              <a:t>Erkendelser undervejs:</a:t>
            </a:r>
          </a:p>
          <a:p>
            <a:endParaRPr lang="da-DK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dirty="0" smtClean="0"/>
              <a:t>Vi kan ikke finde noget om det – kan det passe?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dirty="0" smtClean="0"/>
              <a:t>Det vi har fundet siger noget  der minder om det vi vil undersøge?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dirty="0" smtClean="0"/>
              <a:t>Det er vidt forskellige informanter og kontekster – går det?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dirty="0" smtClean="0"/>
              <a:t>Hvad hvis vi ikke finder nogle artikler – kan vi så ikke skrive vores bachelor?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dirty="0" smtClean="0"/>
              <a:t>Hvad siger censor?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dirty="0" smtClean="0"/>
              <a:t>Det obligatorisk spørgsmål (hos os ) er hvor mange sygeplejeteorier der forventes de inddrager i opgaven – hvad gør vi her?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dirty="0"/>
          </a:p>
          <a:p>
            <a:pPr marL="0" indent="0"/>
            <a:endParaRPr lang="da-DK" dirty="0"/>
          </a:p>
          <a:p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/>
              <a:t>Lektor cand. cur. Pia Lysdal Veje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079342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7773988" cy="457200"/>
          </a:xfrm>
        </p:spPr>
        <p:txBody>
          <a:bodyPr/>
          <a:lstStyle/>
          <a:p>
            <a:r>
              <a:rPr lang="da-DK" sz="2000" dirty="0" smtClean="0"/>
              <a:t>Betydning for undervisningen og </a:t>
            </a:r>
            <a:br>
              <a:rPr lang="da-DK" sz="2000" dirty="0" smtClean="0"/>
            </a:br>
            <a:r>
              <a:rPr lang="da-DK" sz="2000" dirty="0" smtClean="0"/>
              <a:t>de studerende</a:t>
            </a:r>
            <a:endParaRPr lang="da-DK" sz="2000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611560" y="1340768"/>
            <a:ext cx="8134028" cy="4495477"/>
          </a:xfrm>
        </p:spPr>
        <p:txBody>
          <a:bodyPr/>
          <a:lstStyle/>
          <a:p>
            <a:r>
              <a:rPr lang="da-DK" sz="1800" b="1" dirty="0" smtClean="0"/>
              <a:t>Bachelorprojekt januar 2015</a:t>
            </a:r>
          </a:p>
          <a:p>
            <a:endParaRPr lang="da-DK" b="1" dirty="0"/>
          </a:p>
          <a:p>
            <a:endParaRPr lang="da-DK" dirty="0" smtClean="0"/>
          </a:p>
          <a:p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/>
              <a:t>Lektor cand. cur. Pia Lysdal Veje</a:t>
            </a:r>
            <a:endParaRPr lang="da-DK"/>
          </a:p>
        </p:txBody>
      </p:sp>
      <p:sp>
        <p:nvSpPr>
          <p:cNvPr id="5" name="Ellipse 4"/>
          <p:cNvSpPr/>
          <p:nvPr/>
        </p:nvSpPr>
        <p:spPr>
          <a:xfrm>
            <a:off x="3635896" y="1846548"/>
            <a:ext cx="2700300" cy="1918388"/>
          </a:xfrm>
          <a:prstGeom prst="ellipse">
            <a:avLst/>
          </a:prstGeom>
          <a:solidFill>
            <a:srgbClr val="FFCE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800" b="1" dirty="0" smtClean="0">
                <a:solidFill>
                  <a:schemeClr val="tx1"/>
                </a:solidFill>
              </a:rPr>
              <a:t>Diskussions</a:t>
            </a:r>
          </a:p>
          <a:p>
            <a:pPr algn="ctr"/>
            <a:r>
              <a:rPr lang="da-DK" sz="1800" b="1" dirty="0" smtClean="0">
                <a:solidFill>
                  <a:schemeClr val="tx1"/>
                </a:solidFill>
              </a:rPr>
              <a:t>emner</a:t>
            </a:r>
            <a:endParaRPr lang="da-DK" sz="1800" b="1" dirty="0">
              <a:solidFill>
                <a:schemeClr val="tx1"/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251520" y="1988840"/>
            <a:ext cx="2376264" cy="2277898"/>
          </a:xfrm>
          <a:prstGeom prst="ellipse">
            <a:avLst/>
          </a:prstGeom>
          <a:solidFill>
            <a:srgbClr val="FFCE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800" b="1" dirty="0" smtClean="0">
                <a:solidFill>
                  <a:schemeClr val="tx1"/>
                </a:solidFill>
              </a:rPr>
              <a:t>Referencer</a:t>
            </a:r>
            <a:endParaRPr lang="da-DK" sz="1800" dirty="0">
              <a:solidFill>
                <a:schemeClr val="tx1"/>
              </a:solidFill>
            </a:endParaRPr>
          </a:p>
        </p:txBody>
      </p:sp>
      <p:sp>
        <p:nvSpPr>
          <p:cNvPr id="7" name="Ellipse 6"/>
          <p:cNvSpPr/>
          <p:nvPr/>
        </p:nvSpPr>
        <p:spPr>
          <a:xfrm>
            <a:off x="1763688" y="3898900"/>
            <a:ext cx="2160240" cy="2160240"/>
          </a:xfrm>
          <a:prstGeom prst="ellipse">
            <a:avLst/>
          </a:prstGeom>
          <a:solidFill>
            <a:srgbClr val="FFCE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800" b="1" dirty="0" smtClean="0">
                <a:solidFill>
                  <a:schemeClr val="tx1"/>
                </a:solidFill>
              </a:rPr>
              <a:t>Litteratursøgning</a:t>
            </a:r>
          </a:p>
        </p:txBody>
      </p:sp>
      <p:sp>
        <p:nvSpPr>
          <p:cNvPr id="8" name="Ellipse 7"/>
          <p:cNvSpPr/>
          <p:nvPr/>
        </p:nvSpPr>
        <p:spPr>
          <a:xfrm>
            <a:off x="6660232" y="2805742"/>
            <a:ext cx="2376264" cy="225462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800" b="1" dirty="0" smtClean="0">
                <a:solidFill>
                  <a:schemeClr val="tx1"/>
                </a:solidFill>
              </a:rPr>
              <a:t>Fremgangsmåde</a:t>
            </a:r>
            <a:endParaRPr lang="da-DK" sz="1800" b="1" dirty="0">
              <a:solidFill>
                <a:schemeClr val="tx1"/>
              </a:solidFill>
            </a:endParaRPr>
          </a:p>
        </p:txBody>
      </p:sp>
      <p:sp>
        <p:nvSpPr>
          <p:cNvPr id="10" name="Ellipse 9"/>
          <p:cNvSpPr/>
          <p:nvPr/>
        </p:nvSpPr>
        <p:spPr>
          <a:xfrm>
            <a:off x="4290864" y="3764936"/>
            <a:ext cx="2369368" cy="224542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800" b="1" dirty="0" smtClean="0">
                <a:solidFill>
                  <a:schemeClr val="tx1"/>
                </a:solidFill>
              </a:rPr>
              <a:t>Systematik</a:t>
            </a:r>
            <a:endParaRPr lang="da-DK" sz="1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1792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7953896" cy="457200"/>
          </a:xfrm>
        </p:spPr>
        <p:txBody>
          <a:bodyPr/>
          <a:lstStyle/>
          <a:p>
            <a:r>
              <a:rPr lang="da-DK" sz="2000" dirty="0"/>
              <a:t>Betydning for undervisningen og </a:t>
            </a:r>
            <a:r>
              <a:rPr lang="da-DK" sz="2000" dirty="0" smtClean="0"/>
              <a:t/>
            </a:r>
            <a:br>
              <a:rPr lang="da-DK" sz="2000" dirty="0" smtClean="0"/>
            </a:br>
            <a:r>
              <a:rPr lang="da-DK" sz="2000" dirty="0" smtClean="0"/>
              <a:t>de </a:t>
            </a:r>
            <a:r>
              <a:rPr lang="da-DK" sz="2000" dirty="0"/>
              <a:t>studerende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827584" y="1484784"/>
            <a:ext cx="7944272" cy="4320480"/>
          </a:xfrm>
        </p:spPr>
        <p:txBody>
          <a:bodyPr/>
          <a:lstStyle/>
          <a:p>
            <a:r>
              <a:rPr lang="da-DK" sz="1800" b="1" dirty="0"/>
              <a:t>Bachelorprojekt – januar 2015</a:t>
            </a:r>
          </a:p>
          <a:p>
            <a:r>
              <a:rPr lang="da-DK" sz="1800" b="1" dirty="0" smtClean="0"/>
              <a:t>Litteratursøgning </a:t>
            </a:r>
          </a:p>
          <a:p>
            <a:endParaRPr lang="da-DK" dirty="0"/>
          </a:p>
          <a:p>
            <a:r>
              <a:rPr lang="da-DK" dirty="0" smtClean="0"/>
              <a:t>”</a:t>
            </a:r>
            <a:r>
              <a:rPr lang="da-DK" sz="1600" i="1" dirty="0" smtClean="0"/>
              <a:t>PICO modellen anvendes i denne opgave som et metodisk redskab, til at</a:t>
            </a:r>
          </a:p>
          <a:p>
            <a:r>
              <a:rPr lang="da-DK" sz="1600" i="1" dirty="0" smtClean="0"/>
              <a:t>systematisere søgeprocessen ud fra problemformuleringen</a:t>
            </a:r>
            <a:r>
              <a:rPr lang="da-DK" sz="1600" dirty="0" smtClean="0"/>
              <a:t>”</a:t>
            </a:r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/>
              <a:t>Lektor cand. cur. Pia Lysdal Veje</a:t>
            </a:r>
            <a:endParaRPr lang="da-DK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1" y="3068960"/>
            <a:ext cx="4992553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kstboks 4"/>
          <p:cNvSpPr txBox="1"/>
          <p:nvPr/>
        </p:nvSpPr>
        <p:spPr>
          <a:xfrm>
            <a:off x="899592" y="5301208"/>
            <a:ext cx="55117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a-DK" dirty="0"/>
          </a:p>
          <a:p>
            <a:r>
              <a:rPr lang="da-DK" sz="1200" dirty="0">
                <a:solidFill>
                  <a:schemeClr val="accent4"/>
                </a:solidFill>
              </a:rPr>
              <a:t>(Thomsen LS, Christensen AP 2015)</a:t>
            </a:r>
            <a:endParaRPr lang="da-DK" sz="1200" dirty="0"/>
          </a:p>
          <a:p>
            <a:r>
              <a:rPr lang="da-DK" dirty="0" smtClean="0"/>
              <a:t> 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480294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7773988" cy="457200"/>
          </a:xfrm>
        </p:spPr>
        <p:txBody>
          <a:bodyPr/>
          <a:lstStyle/>
          <a:p>
            <a:r>
              <a:rPr lang="da-DK" sz="2000" dirty="0"/>
              <a:t>Betydning for undervisningen og </a:t>
            </a:r>
            <a:r>
              <a:rPr lang="da-DK" sz="2000" dirty="0" smtClean="0"/>
              <a:t/>
            </a:r>
            <a:br>
              <a:rPr lang="da-DK" sz="2000" dirty="0" smtClean="0"/>
            </a:br>
            <a:r>
              <a:rPr lang="da-DK" sz="2000" dirty="0" smtClean="0"/>
              <a:t>de </a:t>
            </a:r>
            <a:r>
              <a:rPr lang="da-DK" sz="2000" dirty="0"/>
              <a:t>studerende</a:t>
            </a:r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/>
              <a:t>Lektor cand. cur. Pia Lysdal Veje</a:t>
            </a:r>
            <a:endParaRPr lang="da-DK" dirty="0"/>
          </a:p>
        </p:txBody>
      </p:sp>
      <p:sp>
        <p:nvSpPr>
          <p:cNvPr id="5" name="Pladsholder til indhold 4"/>
          <p:cNvSpPr>
            <a:spLocks noGrp="1"/>
          </p:cNvSpPr>
          <p:nvPr>
            <p:ph idx="1"/>
          </p:nvPr>
        </p:nvSpPr>
        <p:spPr>
          <a:xfrm>
            <a:off x="971600" y="1556792"/>
            <a:ext cx="7881888" cy="3954319"/>
          </a:xfrm>
        </p:spPr>
        <p:txBody>
          <a:bodyPr/>
          <a:lstStyle/>
          <a:p>
            <a:r>
              <a:rPr lang="da-DK" sz="1800" b="1" dirty="0"/>
              <a:t>Bachelorprojekt – januar 2015</a:t>
            </a:r>
          </a:p>
          <a:p>
            <a:r>
              <a:rPr lang="da-DK" sz="1800" b="1" dirty="0" smtClean="0"/>
              <a:t>Systematik</a:t>
            </a:r>
            <a:endParaRPr lang="da-DK" sz="1800" b="1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r>
              <a:rPr lang="da-DK" sz="1200" dirty="0" smtClean="0">
                <a:solidFill>
                  <a:schemeClr val="accent4"/>
                </a:solidFill>
              </a:rPr>
              <a:t>(</a:t>
            </a:r>
            <a:r>
              <a:rPr lang="da-DK" sz="1200" dirty="0">
                <a:solidFill>
                  <a:schemeClr val="accent4"/>
                </a:solidFill>
              </a:rPr>
              <a:t>Thomsen LS, Christensen AP 2015)</a:t>
            </a:r>
            <a:endParaRPr lang="da-DK" sz="1200" dirty="0"/>
          </a:p>
          <a:p>
            <a:endParaRPr lang="da-DK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348880"/>
            <a:ext cx="5935233" cy="3162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01939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7773988" cy="457200"/>
          </a:xfrm>
        </p:spPr>
        <p:txBody>
          <a:bodyPr/>
          <a:lstStyle/>
          <a:p>
            <a:r>
              <a:rPr lang="da-DK" sz="2000" dirty="0"/>
              <a:t>Betydningen for undervisningen og </a:t>
            </a:r>
            <a:r>
              <a:rPr lang="da-DK" sz="2000" dirty="0" smtClean="0"/>
              <a:t/>
            </a:r>
            <a:br>
              <a:rPr lang="da-DK" sz="2000" dirty="0" smtClean="0"/>
            </a:br>
            <a:r>
              <a:rPr lang="da-DK" sz="2000" dirty="0" smtClean="0"/>
              <a:t>de </a:t>
            </a:r>
            <a:r>
              <a:rPr lang="da-DK" sz="2000" dirty="0"/>
              <a:t>studerende</a:t>
            </a:r>
          </a:p>
        </p:txBody>
      </p:sp>
      <p:graphicFrame>
        <p:nvGraphicFramePr>
          <p:cNvPr id="5" name="Pladsholder til indhold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4594519"/>
              </p:ext>
            </p:extLst>
          </p:nvPr>
        </p:nvGraphicFramePr>
        <p:xfrm>
          <a:off x="1187624" y="2636912"/>
          <a:ext cx="5848985" cy="24688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49450"/>
                <a:gridCol w="1949450"/>
                <a:gridCol w="1950085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1200" dirty="0">
                          <a:effectLst/>
                        </a:rPr>
                        <a:t> </a:t>
                      </a:r>
                      <a:endParaRPr lang="da-DK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1200">
                          <a:effectLst/>
                        </a:rPr>
                        <a:t>Region Midtjylland</a:t>
                      </a:r>
                      <a:endParaRPr lang="da-DK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1200">
                          <a:effectLst/>
                        </a:rPr>
                        <a:t>Region Syddanmark</a:t>
                      </a:r>
                      <a:endParaRPr lang="da-DK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138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1200">
                          <a:effectLst/>
                        </a:rPr>
                        <a:t>Retningslinjer </a:t>
                      </a:r>
                      <a:endParaRPr lang="da-DK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1200">
                          <a:effectLst/>
                        </a:rPr>
                        <a:t>12</a:t>
                      </a:r>
                      <a:endParaRPr lang="da-DK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1200">
                          <a:effectLst/>
                        </a:rPr>
                        <a:t>5</a:t>
                      </a:r>
                      <a:endParaRPr lang="da-DK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1200">
                          <a:effectLst/>
                        </a:rPr>
                        <a:t>Evidensbaseret</a:t>
                      </a:r>
                      <a:endParaRPr lang="da-DK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1200">
                          <a:effectLst/>
                        </a:rPr>
                        <a:t>0 (0 %)</a:t>
                      </a:r>
                      <a:endParaRPr lang="da-DK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1200">
                          <a:effectLst/>
                        </a:rPr>
                        <a:t>0 (0 %)</a:t>
                      </a:r>
                      <a:endParaRPr lang="da-DK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1200">
                          <a:effectLst/>
                        </a:rPr>
                        <a:t>Brug af CFKR</a:t>
                      </a:r>
                      <a:endParaRPr lang="da-DK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1200" dirty="0">
                          <a:effectLst/>
                        </a:rPr>
                        <a:t>9 (75 %)</a:t>
                      </a:r>
                      <a:endParaRPr lang="da-DK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1200">
                          <a:effectLst/>
                        </a:rPr>
                        <a:t>1 (20 %)</a:t>
                      </a:r>
                      <a:endParaRPr lang="da-DK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1200" dirty="0">
                          <a:effectLst/>
                        </a:rPr>
                        <a:t>Brug af ROAG</a:t>
                      </a:r>
                      <a:endParaRPr lang="da-DK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1200" dirty="0">
                          <a:effectLst/>
                        </a:rPr>
                        <a:t>6 (59 %)</a:t>
                      </a:r>
                      <a:endParaRPr lang="da-DK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1200" dirty="0">
                          <a:effectLst/>
                        </a:rPr>
                        <a:t>0 (0 %)</a:t>
                      </a:r>
                      <a:endParaRPr lang="da-DK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1200">
                          <a:effectLst/>
                        </a:rPr>
                        <a:t> </a:t>
                      </a:r>
                      <a:endParaRPr lang="da-DK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1200">
                          <a:effectLst/>
                        </a:rPr>
                        <a:t> </a:t>
                      </a:r>
                      <a:endParaRPr lang="da-DK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1200">
                          <a:effectLst/>
                        </a:rPr>
                        <a:t> </a:t>
                      </a:r>
                      <a:endParaRPr lang="da-DK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1200">
                          <a:effectLst/>
                        </a:rPr>
                        <a:t>Instrukser</a:t>
                      </a:r>
                      <a:endParaRPr lang="da-DK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1200">
                          <a:effectLst/>
                        </a:rPr>
                        <a:t>22 </a:t>
                      </a:r>
                      <a:endParaRPr lang="da-DK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1200">
                          <a:effectLst/>
                        </a:rPr>
                        <a:t>10</a:t>
                      </a:r>
                      <a:endParaRPr lang="da-DK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1200" dirty="0">
                          <a:effectLst/>
                        </a:rPr>
                        <a:t>Evidensbaseret</a:t>
                      </a:r>
                      <a:endParaRPr lang="da-DK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1200">
                          <a:effectLst/>
                        </a:rPr>
                        <a:t>0 (0 %)</a:t>
                      </a:r>
                      <a:endParaRPr lang="da-DK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1200">
                          <a:effectLst/>
                        </a:rPr>
                        <a:t>1 (10 %)</a:t>
                      </a:r>
                      <a:endParaRPr lang="da-DK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1200" dirty="0">
                          <a:effectLst/>
                        </a:rPr>
                        <a:t>Brug af CFKR</a:t>
                      </a:r>
                      <a:endParaRPr lang="da-DK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1200">
                          <a:effectLst/>
                        </a:rPr>
                        <a:t>9 (41 %)</a:t>
                      </a:r>
                      <a:endParaRPr lang="da-DK" sz="12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1200" dirty="0">
                          <a:effectLst/>
                        </a:rPr>
                        <a:t>6 (60 %)</a:t>
                      </a:r>
                      <a:endParaRPr lang="da-DK" sz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Pladsholder til sidefod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/>
              <a:t>Lektor cand. cur. Pia Lysdal Veje</a:t>
            </a:r>
            <a:endParaRPr lang="da-DK"/>
          </a:p>
        </p:txBody>
      </p:sp>
      <p:sp>
        <p:nvSpPr>
          <p:cNvPr id="6" name="Tekstboks 5"/>
          <p:cNvSpPr txBox="1"/>
          <p:nvPr/>
        </p:nvSpPr>
        <p:spPr>
          <a:xfrm>
            <a:off x="1043608" y="1772816"/>
            <a:ext cx="718242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800" b="1" dirty="0"/>
              <a:t>Bachelorprojekt – januar 2015</a:t>
            </a:r>
          </a:p>
          <a:p>
            <a:r>
              <a:rPr lang="da-DK" sz="1800" b="1" dirty="0" smtClean="0"/>
              <a:t>Systematik</a:t>
            </a:r>
          </a:p>
          <a:p>
            <a:r>
              <a:rPr lang="da-DK" dirty="0" smtClean="0"/>
              <a:t> </a:t>
            </a:r>
            <a:endParaRPr lang="da-DK" dirty="0"/>
          </a:p>
        </p:txBody>
      </p:sp>
      <p:sp>
        <p:nvSpPr>
          <p:cNvPr id="3" name="Tekstboks 2"/>
          <p:cNvSpPr txBox="1"/>
          <p:nvPr/>
        </p:nvSpPr>
        <p:spPr>
          <a:xfrm>
            <a:off x="1475656" y="5517232"/>
            <a:ext cx="72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>
                <a:solidFill>
                  <a:schemeClr val="accent4"/>
                </a:solidFill>
              </a:rPr>
              <a:t>(Thomsen LS, Christensen AP 2015)</a:t>
            </a:r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278435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7773988" cy="457200"/>
          </a:xfrm>
        </p:spPr>
        <p:txBody>
          <a:bodyPr/>
          <a:lstStyle/>
          <a:p>
            <a:r>
              <a:rPr lang="da-DK" sz="2000" dirty="0"/>
              <a:t>Betydningen for undervisningen og </a:t>
            </a:r>
            <a:r>
              <a:rPr lang="da-DK" sz="2000" dirty="0" smtClean="0"/>
              <a:t/>
            </a:r>
            <a:br>
              <a:rPr lang="da-DK" sz="2000" dirty="0" smtClean="0"/>
            </a:br>
            <a:r>
              <a:rPr lang="da-DK" sz="2000" dirty="0" smtClean="0"/>
              <a:t>de </a:t>
            </a:r>
            <a:r>
              <a:rPr lang="da-DK" sz="2000" dirty="0"/>
              <a:t>studerende</a:t>
            </a:r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/>
              <a:t>Lektor cand. cur. Pia Lysdal Veje</a:t>
            </a:r>
            <a:endParaRPr lang="da-DK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68760"/>
            <a:ext cx="4032447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kstboks 4"/>
          <p:cNvSpPr txBox="1"/>
          <p:nvPr/>
        </p:nvSpPr>
        <p:spPr>
          <a:xfrm>
            <a:off x="4572000" y="1916832"/>
            <a:ext cx="424847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800" b="1" dirty="0"/>
              <a:t>Bachelorprojekt – januar </a:t>
            </a:r>
            <a:r>
              <a:rPr lang="da-DK" sz="1800" b="1" dirty="0" smtClean="0"/>
              <a:t>2015</a:t>
            </a:r>
          </a:p>
          <a:p>
            <a:r>
              <a:rPr lang="da-DK" sz="1800" b="1" dirty="0" smtClean="0"/>
              <a:t>Litteratursøgning</a:t>
            </a:r>
          </a:p>
          <a:p>
            <a:endParaRPr lang="da-DK" dirty="0" smtClean="0"/>
          </a:p>
          <a:p>
            <a:r>
              <a:rPr lang="da-DK" sz="1600" dirty="0" smtClean="0"/>
              <a:t>Flowdiagram der viser hvordan de har udvalgt de fire artikler der skal analyseres</a:t>
            </a:r>
          </a:p>
          <a:p>
            <a:r>
              <a:rPr lang="da-DK" sz="1600" dirty="0" smtClean="0"/>
              <a:t>Der inkluderes fire studier</a:t>
            </a:r>
            <a:endParaRPr lang="da-DK" sz="1600" dirty="0"/>
          </a:p>
        </p:txBody>
      </p:sp>
      <p:sp>
        <p:nvSpPr>
          <p:cNvPr id="7" name="Tekstboks 6"/>
          <p:cNvSpPr txBox="1"/>
          <p:nvPr/>
        </p:nvSpPr>
        <p:spPr>
          <a:xfrm>
            <a:off x="868299" y="5517232"/>
            <a:ext cx="78081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a-DK" dirty="0" smtClean="0">
              <a:solidFill>
                <a:schemeClr val="accent4"/>
              </a:solidFill>
            </a:endParaRPr>
          </a:p>
          <a:p>
            <a:r>
              <a:rPr lang="da-DK" sz="1200" dirty="0" smtClean="0">
                <a:solidFill>
                  <a:schemeClr val="accent4"/>
                </a:solidFill>
              </a:rPr>
              <a:t>(</a:t>
            </a:r>
            <a:r>
              <a:rPr lang="da-DK" sz="1200" dirty="0">
                <a:solidFill>
                  <a:schemeClr val="accent4"/>
                </a:solidFill>
              </a:rPr>
              <a:t>Thomsen LS, Christensen AP 2015)</a:t>
            </a:r>
            <a:endParaRPr lang="da-DK" sz="1200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109488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773988" cy="457200"/>
          </a:xfrm>
        </p:spPr>
        <p:txBody>
          <a:bodyPr/>
          <a:lstStyle/>
          <a:p>
            <a:r>
              <a:rPr lang="da-DK" sz="2000" dirty="0"/>
              <a:t>Betydningen for undervisningen og </a:t>
            </a:r>
            <a:r>
              <a:rPr lang="da-DK" sz="2000" dirty="0" smtClean="0"/>
              <a:t/>
            </a:r>
            <a:br>
              <a:rPr lang="da-DK" sz="2000" dirty="0" smtClean="0"/>
            </a:br>
            <a:r>
              <a:rPr lang="da-DK" sz="2000" dirty="0" smtClean="0"/>
              <a:t>de </a:t>
            </a:r>
            <a:r>
              <a:rPr lang="da-DK" sz="2000" dirty="0"/>
              <a:t>studerende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39552" y="1628800"/>
            <a:ext cx="8313936" cy="4305275"/>
          </a:xfrm>
        </p:spPr>
        <p:txBody>
          <a:bodyPr/>
          <a:lstStyle/>
          <a:p>
            <a:r>
              <a:rPr lang="da-DK" sz="1800" b="1" dirty="0"/>
              <a:t>Bachelorprojekt – januar 2015</a:t>
            </a:r>
          </a:p>
          <a:p>
            <a:r>
              <a:rPr lang="da-DK" sz="1800" b="1" dirty="0"/>
              <a:t>F</a:t>
            </a:r>
            <a:r>
              <a:rPr lang="da-DK" sz="1800" b="1" dirty="0" smtClean="0"/>
              <a:t>remgangsmåde</a:t>
            </a:r>
          </a:p>
          <a:p>
            <a:endParaRPr lang="da-DK" dirty="0"/>
          </a:p>
          <a:p>
            <a:r>
              <a:rPr lang="da-DK" sz="1600" dirty="0" smtClean="0"/>
              <a:t>Vurderingsredskab checklister</a:t>
            </a:r>
          </a:p>
          <a:p>
            <a:r>
              <a:rPr lang="da-DK" sz="1600" dirty="0" smtClean="0"/>
              <a:t>Til tværsnitsundersøgelser og observationsstudier</a:t>
            </a:r>
          </a:p>
          <a:p>
            <a:endParaRPr lang="da-DK" sz="1600" dirty="0"/>
          </a:p>
          <a:p>
            <a:r>
              <a:rPr lang="da-DK" sz="1600" dirty="0" smtClean="0"/>
              <a:t>” </a:t>
            </a:r>
            <a:r>
              <a:rPr lang="da-DK" sz="1600" i="1" dirty="0" smtClean="0"/>
              <a:t>Med inspiration fra den amerikanske sundhedsstyrelse, National </a:t>
            </a:r>
            <a:r>
              <a:rPr lang="da-DK" sz="1600" i="1" dirty="0" err="1" smtClean="0"/>
              <a:t>Institute</a:t>
            </a:r>
            <a:r>
              <a:rPr lang="da-DK" sz="1600" i="1" dirty="0" smtClean="0"/>
              <a:t> of Health </a:t>
            </a:r>
            <a:r>
              <a:rPr lang="da-DK" sz="1600" i="1" dirty="0" err="1" smtClean="0"/>
              <a:t>NIH´s</a:t>
            </a:r>
            <a:r>
              <a:rPr lang="da-DK" sz="1600" i="1" dirty="0" smtClean="0"/>
              <a:t> </a:t>
            </a:r>
            <a:r>
              <a:rPr lang="da-DK" sz="1600" i="1" dirty="0" err="1" smtClean="0"/>
              <a:t>Quality</a:t>
            </a:r>
            <a:r>
              <a:rPr lang="da-DK" sz="1600" i="1" dirty="0" smtClean="0"/>
              <a:t> </a:t>
            </a:r>
            <a:r>
              <a:rPr lang="da-DK" sz="1600" i="1" dirty="0" err="1" smtClean="0"/>
              <a:t>Assesment</a:t>
            </a:r>
            <a:r>
              <a:rPr lang="da-DK" sz="1600" i="1" dirty="0" smtClean="0"/>
              <a:t> Tool, er der udarbejdet et redskab til kritisk vurdering og analyse af artiklerne</a:t>
            </a:r>
          </a:p>
          <a:p>
            <a:endParaRPr lang="da-DK" sz="1600" i="1" dirty="0"/>
          </a:p>
          <a:p>
            <a:r>
              <a:rPr lang="da-DK" sz="1600" dirty="0" smtClean="0"/>
              <a:t>Dette anvendes til at vurdere artiklernes evidensniveau </a:t>
            </a:r>
          </a:p>
          <a:p>
            <a:r>
              <a:rPr lang="da-DK" sz="1600" dirty="0" smtClean="0"/>
              <a:t>og </a:t>
            </a:r>
            <a:r>
              <a:rPr lang="da-DK" dirty="0" smtClean="0"/>
              <a:t>– styrke</a:t>
            </a:r>
          </a:p>
          <a:p>
            <a:endParaRPr lang="da-DK" dirty="0"/>
          </a:p>
          <a:p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0"/>
          </p:nvPr>
        </p:nvSpPr>
        <p:spPr>
          <a:xfrm>
            <a:off x="1115616" y="6093296"/>
            <a:ext cx="7772400" cy="228600"/>
          </a:xfrm>
        </p:spPr>
        <p:txBody>
          <a:bodyPr/>
          <a:lstStyle/>
          <a:p>
            <a:r>
              <a:rPr lang="sv-SE" smtClean="0"/>
              <a:t>Lektor cand. cur. Pia Lysdal Veje</a:t>
            </a:r>
            <a:endParaRPr lang="da-DK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005064"/>
            <a:ext cx="1977146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kstboks 5"/>
          <p:cNvSpPr txBox="1"/>
          <p:nvPr/>
        </p:nvSpPr>
        <p:spPr>
          <a:xfrm>
            <a:off x="539552" y="5517232"/>
            <a:ext cx="81369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 dirty="0">
                <a:solidFill>
                  <a:schemeClr val="accent4"/>
                </a:solidFill>
              </a:rPr>
              <a:t>(Thomsen LS, Christensen AP 2015)</a:t>
            </a:r>
            <a:endParaRPr lang="da-DK" sz="1200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509746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7773988" cy="457200"/>
          </a:xfrm>
        </p:spPr>
        <p:txBody>
          <a:bodyPr/>
          <a:lstStyle/>
          <a:p>
            <a:r>
              <a:rPr lang="da-DK" sz="2000" dirty="0"/>
              <a:t>Betydningen for undervisningen og </a:t>
            </a:r>
            <a:r>
              <a:rPr lang="da-DK" sz="2000" dirty="0" smtClean="0"/>
              <a:t/>
            </a:r>
            <a:br>
              <a:rPr lang="da-DK" sz="2000" dirty="0" smtClean="0"/>
            </a:br>
            <a:r>
              <a:rPr lang="da-DK" sz="2000" dirty="0" smtClean="0"/>
              <a:t>de </a:t>
            </a:r>
            <a:r>
              <a:rPr lang="da-DK" sz="2000" dirty="0"/>
              <a:t>studerende</a:t>
            </a:r>
          </a:p>
        </p:txBody>
      </p:sp>
      <p:graphicFrame>
        <p:nvGraphicFramePr>
          <p:cNvPr id="5" name="Pladsholder til indhold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8455682"/>
              </p:ext>
            </p:extLst>
          </p:nvPr>
        </p:nvGraphicFramePr>
        <p:xfrm>
          <a:off x="1259632" y="1844824"/>
          <a:ext cx="2939378" cy="38626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3953"/>
                <a:gridCol w="616201"/>
                <a:gridCol w="660614"/>
                <a:gridCol w="616201"/>
                <a:gridCol w="572409"/>
              </a:tblGrid>
              <a:tr h="386261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400">
                          <a:effectLst/>
                        </a:rPr>
                        <a:t>Resultater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400">
                          <a:effectLst/>
                          <a:highlight>
                            <a:srgbClr val="FFFF00"/>
                          </a:highlight>
                        </a:rPr>
                        <a:t>Værdi</a:t>
                      </a:r>
                      <a:endParaRPr lang="da-DK" sz="40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400">
                          <a:effectLst/>
                          <a:highlight>
                            <a:srgbClr val="00FF00"/>
                          </a:highlight>
                        </a:rPr>
                        <a:t>ulækker</a:t>
                      </a:r>
                      <a:endParaRPr lang="da-DK" sz="40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400">
                          <a:effectLst/>
                          <a:highlight>
                            <a:srgbClr val="00FFFF"/>
                          </a:highlight>
                        </a:rPr>
                        <a:t>Tid</a:t>
                      </a:r>
                      <a:endParaRPr lang="da-DK" sz="40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400">
                          <a:effectLst/>
                          <a:highlight>
                            <a:srgbClr val="FF00FF"/>
                          </a:highlight>
                        </a:rPr>
                        <a:t>Personale</a:t>
                      </a:r>
                      <a:endParaRPr lang="da-DK" sz="40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400">
                          <a:effectLst/>
                          <a:highlight>
                            <a:srgbClr val="0000FF"/>
                          </a:highlight>
                        </a:rPr>
                        <a:t>Beboere</a:t>
                      </a:r>
                      <a:endParaRPr lang="da-DK" sz="40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400">
                          <a:effectLst/>
                          <a:highlight>
                            <a:srgbClr val="FF0000"/>
                          </a:highlight>
                        </a:rPr>
                        <a:t>Uddan-nelse</a:t>
                      </a:r>
                      <a:endParaRPr lang="da-DK" sz="40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400">
                          <a:effectLst/>
                          <a:highlight>
                            <a:srgbClr val="D3D3D3"/>
                          </a:highlight>
                        </a:rPr>
                        <a:t>Viden</a:t>
                      </a:r>
                      <a:endParaRPr lang="da-DK" sz="40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400">
                          <a:effectLst/>
                        </a:rPr>
                        <a:t> </a:t>
                      </a:r>
                      <a:endParaRPr lang="da-DK" sz="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497" marR="234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400">
                          <a:effectLst/>
                          <a:highlight>
                            <a:srgbClr val="FFFF00"/>
                          </a:highlight>
                        </a:rPr>
                        <a:t>Sygeplejersker tillægger mundpleje mere værdi end assistenter og hjemmehjælpere.</a:t>
                      </a:r>
                      <a:endParaRPr lang="da-DK" sz="40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400">
                          <a:effectLst/>
                          <a:highlight>
                            <a:srgbClr val="00FF00"/>
                          </a:highlight>
                        </a:rPr>
                        <a:t>0 % sygeplejersker synes mundpleje er en meget frastødende opgave, og 34,3 % synes det er temmelig frastødende.</a:t>
                      </a:r>
                      <a:endParaRPr lang="da-DK" sz="40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400">
                          <a:effectLst/>
                          <a:highlight>
                            <a:srgbClr val="D3D3D3"/>
                          </a:highlight>
                        </a:rPr>
                        <a:t>Sygeplejersker ser et større behov for mundpleje og bruger mere tid…</a:t>
                      </a:r>
                      <a:endParaRPr lang="da-DK" sz="40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400">
                          <a:effectLst/>
                          <a:highlight>
                            <a:srgbClr val="0000FF"/>
                          </a:highlight>
                        </a:rPr>
                        <a:t>Patienter med egne tænder er sværest at hjælpe.</a:t>
                      </a:r>
                      <a:endParaRPr lang="da-DK" sz="40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400">
                          <a:effectLst/>
                          <a:highlight>
                            <a:srgbClr val="0000FF"/>
                          </a:highlight>
                        </a:rPr>
                        <a:t>Den mest almindelige grund til at ptt. ikke får mundpleje, er fordi de ikke ønsker hjælp.</a:t>
                      </a:r>
                      <a:endParaRPr lang="da-DK" sz="40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400">
                          <a:effectLst/>
                          <a:highlight>
                            <a:srgbClr val="00FFFF"/>
                          </a:highlight>
                        </a:rPr>
                        <a:t>Sygeplejerskerne mener som de eneste at der ikke er nok tid til at udføre mundpleje.</a:t>
                      </a:r>
                      <a:endParaRPr lang="da-DK" sz="40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400">
                          <a:effectLst/>
                          <a:highlight>
                            <a:srgbClr val="FF0000"/>
                          </a:highlight>
                        </a:rPr>
                        <a:t>Alle tre grupper mener at uddannelse vil øge kvaliteten af mundpleje og have positiv indflydelse på deres holdning.</a:t>
                      </a:r>
                      <a:endParaRPr lang="da-DK" sz="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497" marR="234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400" dirty="0">
                          <a:effectLst/>
                        </a:rPr>
                        <a:t>16 % fik udført mundpleje.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400" dirty="0">
                          <a:effectLst/>
                          <a:highlight>
                            <a:srgbClr val="FFFF00"/>
                          </a:highlight>
                        </a:rPr>
                        <a:t>Når der mangler redskaber til mundpleje, bliver de ikke fremskaffet.</a:t>
                      </a:r>
                      <a:endParaRPr lang="da-DK" sz="40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400" dirty="0">
                          <a:effectLst/>
                          <a:highlight>
                            <a:srgbClr val="FFFF00"/>
                          </a:highlight>
                        </a:rPr>
                        <a:t>Assistenternes adfærd var ”ikke opmuntrende” (ingen smil, opmuntring el. samarbejde).</a:t>
                      </a:r>
                      <a:endParaRPr lang="da-DK" sz="40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400" dirty="0">
                          <a:effectLst/>
                          <a:highlight>
                            <a:srgbClr val="0000FF"/>
                          </a:highlight>
                        </a:rPr>
                        <a:t>Over halvdelen af de beboere der fik hjælp til mundpleje gav modstand – der var mere modstand når assistenten overtog plejen.</a:t>
                      </a:r>
                      <a:endParaRPr lang="da-DK" sz="40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400" dirty="0">
                          <a:effectLst/>
                          <a:highlight>
                            <a:srgbClr val="FFFF00"/>
                          </a:highlight>
                        </a:rPr>
                        <a:t>Over halvdelen af beboerne havde ikke remedier til mundpleje.</a:t>
                      </a:r>
                      <a:endParaRPr lang="da-DK" sz="40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400" dirty="0">
                          <a:effectLst/>
                          <a:highlight>
                            <a:srgbClr val="D3D3D3"/>
                          </a:highlight>
                        </a:rPr>
                        <a:t>Studiet viser at der uoverensstemmelse mellem dokumenteret mundpleje og observeret mundpleje.</a:t>
                      </a:r>
                      <a:endParaRPr lang="da-DK" sz="40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400" dirty="0">
                          <a:effectLst/>
                          <a:highlight>
                            <a:srgbClr val="FF00FF"/>
                          </a:highlight>
                        </a:rPr>
                        <a:t>Barrierer for indførelse af standard:</a:t>
                      </a:r>
                      <a:r>
                        <a:rPr lang="da-DK" sz="400" dirty="0">
                          <a:effectLst/>
                        </a:rPr>
                        <a:t> </a:t>
                      </a:r>
                      <a:r>
                        <a:rPr lang="da-DK" sz="400" dirty="0">
                          <a:effectLst/>
                          <a:highlight>
                            <a:srgbClr val="FF00FF"/>
                          </a:highlight>
                        </a:rPr>
                        <a:t>manglende personale</a:t>
                      </a:r>
                      <a:r>
                        <a:rPr lang="da-DK" sz="400" dirty="0">
                          <a:effectLst/>
                          <a:highlight>
                            <a:srgbClr val="00FFFF"/>
                          </a:highlight>
                        </a:rPr>
                        <a:t> og tid,</a:t>
                      </a:r>
                      <a:r>
                        <a:rPr lang="da-DK" sz="400" dirty="0">
                          <a:effectLst/>
                        </a:rPr>
                        <a:t> </a:t>
                      </a:r>
                      <a:r>
                        <a:rPr lang="da-DK" sz="400" dirty="0">
                          <a:effectLst/>
                          <a:highlight>
                            <a:srgbClr val="0000FF"/>
                          </a:highlight>
                        </a:rPr>
                        <a:t>beboernes opførsel</a:t>
                      </a:r>
                      <a:r>
                        <a:rPr lang="da-DK" sz="400" dirty="0">
                          <a:effectLst/>
                        </a:rPr>
                        <a:t> </a:t>
                      </a:r>
                      <a:r>
                        <a:rPr lang="da-DK" sz="400" dirty="0">
                          <a:effectLst/>
                          <a:highlight>
                            <a:srgbClr val="D3D3D3"/>
                          </a:highlight>
                        </a:rPr>
                        <a:t>og frygt for at udføre pleje.</a:t>
                      </a:r>
                      <a:endParaRPr lang="da-DK" sz="40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400" dirty="0">
                          <a:effectLst/>
                          <a:highlight>
                            <a:srgbClr val="FF0000"/>
                          </a:highlight>
                        </a:rPr>
                        <a:t>28 % havde fået undervisning i mundpleje i løbet af det seneste år.</a:t>
                      </a:r>
                      <a:endParaRPr lang="da-DK" sz="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497" marR="234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400">
                          <a:effectLst/>
                          <a:highlight>
                            <a:srgbClr val="FFFF00"/>
                          </a:highlight>
                        </a:rPr>
                        <a:t>Størstedelen af assistenterne synes mundpleje er vigtigere end anden pleje.</a:t>
                      </a:r>
                      <a:endParaRPr lang="da-DK" sz="40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400">
                          <a:effectLst/>
                          <a:highlight>
                            <a:srgbClr val="FFFF00"/>
                          </a:highlight>
                        </a:rPr>
                        <a:t>Flere end halvdelen har sjældent eller aldrig modvilje mod at udføre mundpleje.</a:t>
                      </a:r>
                      <a:endParaRPr lang="da-DK" sz="40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400">
                          <a:effectLst/>
                          <a:highlight>
                            <a:srgbClr val="0000FF"/>
                          </a:highlight>
                        </a:rPr>
                        <a:t>Størstedelen af assistenterne nævner modstand fra beboerne – halvdelen tror at dette resulterer i utilstrækkelig mundpleje.</a:t>
                      </a:r>
                      <a:endParaRPr lang="da-DK" sz="40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400">
                          <a:effectLst/>
                          <a:highlight>
                            <a:srgbClr val="FF00FF"/>
                          </a:highlight>
                        </a:rPr>
                        <a:t>Assistenterne vurderer manglende personale</a:t>
                      </a:r>
                      <a:r>
                        <a:rPr lang="da-DK" sz="400">
                          <a:effectLst/>
                        </a:rPr>
                        <a:t> </a:t>
                      </a:r>
                      <a:r>
                        <a:rPr lang="da-DK" sz="400">
                          <a:effectLst/>
                          <a:highlight>
                            <a:srgbClr val="00FFFF"/>
                          </a:highlight>
                        </a:rPr>
                        <a:t>og tid som vigtige eller meget vigtigere faktorer for ikke-udførelse af mundpleje.</a:t>
                      </a:r>
                      <a:endParaRPr lang="da-DK" sz="40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400">
                          <a:effectLst/>
                        </a:rPr>
                        <a:t>Hjælpere bruger </a:t>
                      </a:r>
                      <a:r>
                        <a:rPr lang="da-DK" sz="300">
                          <a:effectLst/>
                        </a:rPr>
                        <a:t>&lt;</a:t>
                      </a:r>
                      <a:r>
                        <a:rPr lang="da-DK" sz="400">
                          <a:effectLst/>
                        </a:rPr>
                        <a:t> tid på tandbørst-ning når </a:t>
                      </a:r>
                      <a:r>
                        <a:rPr lang="da-DK" sz="400">
                          <a:effectLst/>
                          <a:highlight>
                            <a:srgbClr val="00FFFF"/>
                          </a:highlight>
                        </a:rPr>
                        <a:t>der ikke er tid nok</a:t>
                      </a:r>
                      <a:r>
                        <a:rPr lang="da-DK" sz="400">
                          <a:effectLst/>
                          <a:highlight>
                            <a:srgbClr val="0000FF"/>
                          </a:highlight>
                        </a:rPr>
                        <a:t>, mener at beboerne er besværlige, </a:t>
                      </a:r>
                      <a:r>
                        <a:rPr lang="da-DK" sz="400">
                          <a:effectLst/>
                          <a:highlight>
                            <a:srgbClr val="00FF00"/>
                          </a:highlight>
                        </a:rPr>
                        <a:t>ikke kan lide at udføre mundpleje </a:t>
                      </a:r>
                      <a:r>
                        <a:rPr lang="da-DK" sz="400">
                          <a:effectLst/>
                          <a:highlight>
                            <a:srgbClr val="FFFF00"/>
                          </a:highlight>
                        </a:rPr>
                        <a:t>og når de ikke tillægger det lav værdi.</a:t>
                      </a:r>
                      <a:endParaRPr lang="da-DK" sz="40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400">
                          <a:effectLst/>
                          <a:highlight>
                            <a:srgbClr val="FF0000"/>
                          </a:highlight>
                        </a:rPr>
                        <a:t>70 % havde gennemført et kursus i mundpleje som de ikke følte forberedte dem.</a:t>
                      </a:r>
                      <a:endParaRPr lang="da-DK" sz="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497" marR="234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400" dirty="0">
                          <a:effectLst/>
                          <a:highlight>
                            <a:srgbClr val="00FF00"/>
                          </a:highlight>
                        </a:rPr>
                        <a:t>25,3 % synes det er ubehageligt at udføre mundpleje på andre.</a:t>
                      </a:r>
                      <a:endParaRPr lang="da-DK" sz="40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400" dirty="0">
                          <a:effectLst/>
                          <a:highlight>
                            <a:srgbClr val="FFFF00"/>
                          </a:highlight>
                        </a:rPr>
                        <a:t>Der ses betydelig forskel mellem </a:t>
                      </a:r>
                      <a:r>
                        <a:rPr lang="da-DK" sz="400" dirty="0" err="1">
                          <a:effectLst/>
                          <a:highlight>
                            <a:srgbClr val="FFFF00"/>
                          </a:highlight>
                        </a:rPr>
                        <a:t>personale-grupperne</a:t>
                      </a:r>
                      <a:r>
                        <a:rPr lang="da-DK" sz="400" dirty="0">
                          <a:effectLst/>
                          <a:highlight>
                            <a:srgbClr val="FFFF00"/>
                          </a:highlight>
                        </a:rPr>
                        <a:t> og den værdi de tillægger udførelsen af mundpleje til sygeplejerskernes fordel.</a:t>
                      </a:r>
                      <a:endParaRPr lang="da-DK" sz="40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400" dirty="0">
                          <a:effectLst/>
                          <a:highlight>
                            <a:srgbClr val="0000FF"/>
                          </a:highlight>
                        </a:rPr>
                        <a:t>Uacceptabel mundpleje er udført når beboerne har &gt; ti tænder.</a:t>
                      </a:r>
                      <a:endParaRPr lang="da-DK" sz="40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400" dirty="0">
                          <a:effectLst/>
                          <a:highlight>
                            <a:srgbClr val="0000FF"/>
                          </a:highlight>
                        </a:rPr>
                        <a:t>Uacceptabel mundpleje er udført når beboerne ikke ønsker at blive hjulpet.</a:t>
                      </a:r>
                      <a:endParaRPr lang="da-DK" sz="40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400" dirty="0">
                          <a:effectLst/>
                          <a:highlight>
                            <a:srgbClr val="00FFFF"/>
                          </a:highlight>
                        </a:rPr>
                        <a:t>22,5 % mener de har nok tid til at udføre mundpleje.</a:t>
                      </a:r>
                      <a:endParaRPr lang="da-DK" sz="40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400" dirty="0">
                          <a:effectLst/>
                          <a:highlight>
                            <a:srgbClr val="D3D3D3"/>
                          </a:highlight>
                        </a:rPr>
                        <a:t>24,6 % føler de har nok viden til at udføre mundpleje.</a:t>
                      </a:r>
                      <a:endParaRPr lang="da-DK" sz="40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da-DK" sz="400" dirty="0">
                          <a:effectLst/>
                          <a:highlight>
                            <a:srgbClr val="D3D3D3"/>
                          </a:highlight>
                        </a:rPr>
                        <a:t>Alle rangerer viden omkring mundpleje som meget vigtigt.</a:t>
                      </a:r>
                      <a:endParaRPr lang="da-DK" sz="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497" marR="23497" marT="0" marB="0"/>
                </a:tc>
              </a:tr>
            </a:tbl>
          </a:graphicData>
        </a:graphic>
      </p:graphicFrame>
      <p:sp>
        <p:nvSpPr>
          <p:cNvPr id="4" name="Pladsholder til sidefod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/>
              <a:t>Lektor cand. cur. Pia Lysdal Veje</a:t>
            </a:r>
            <a:endParaRPr lang="da-DK"/>
          </a:p>
        </p:txBody>
      </p:sp>
      <p:sp>
        <p:nvSpPr>
          <p:cNvPr id="6" name="Tekstboks 5"/>
          <p:cNvSpPr txBox="1"/>
          <p:nvPr/>
        </p:nvSpPr>
        <p:spPr>
          <a:xfrm>
            <a:off x="4355976" y="2072976"/>
            <a:ext cx="432048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800" b="1" dirty="0"/>
              <a:t>Bachelorprojekt – januar 2015</a:t>
            </a:r>
          </a:p>
          <a:p>
            <a:r>
              <a:rPr lang="da-DK" sz="1800" b="1" dirty="0" smtClean="0"/>
              <a:t>Fremgangsmåde </a:t>
            </a:r>
          </a:p>
          <a:p>
            <a:endParaRPr lang="da-DK" b="1" dirty="0" smtClean="0"/>
          </a:p>
          <a:p>
            <a:r>
              <a:rPr lang="da-DK" sz="1600" dirty="0" smtClean="0"/>
              <a:t>Syntese (</a:t>
            </a:r>
            <a:r>
              <a:rPr lang="da-DK" sz="1600" dirty="0" err="1" smtClean="0"/>
              <a:t>Konfigurativt</a:t>
            </a:r>
            <a:r>
              <a:rPr lang="da-DK" sz="1600" dirty="0" smtClean="0"/>
              <a:t> </a:t>
            </a:r>
            <a:r>
              <a:rPr lang="da-DK" sz="1600" dirty="0" err="1" smtClean="0"/>
              <a:t>review</a:t>
            </a:r>
            <a:r>
              <a:rPr lang="da-DK" sz="1600" dirty="0" smtClean="0"/>
              <a:t>)</a:t>
            </a:r>
          </a:p>
          <a:p>
            <a:r>
              <a:rPr lang="da-DK" sz="1600" dirty="0" smtClean="0"/>
              <a:t>Resultatmatrix </a:t>
            </a:r>
          </a:p>
          <a:p>
            <a:r>
              <a:rPr lang="da-DK" sz="1600" dirty="0" smtClean="0"/>
              <a:t>Kvalitativ sammenfatning</a:t>
            </a:r>
            <a:endParaRPr lang="da-DK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180" y="5373216"/>
            <a:ext cx="4685333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02009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7953896" cy="411956"/>
          </a:xfrm>
        </p:spPr>
        <p:txBody>
          <a:bodyPr/>
          <a:lstStyle/>
          <a:p>
            <a:r>
              <a:rPr lang="da-DK" sz="2000" dirty="0"/>
              <a:t>Betydningen for undervisningen og </a:t>
            </a:r>
            <a:r>
              <a:rPr lang="da-DK" sz="2000" dirty="0" smtClean="0"/>
              <a:t/>
            </a:r>
            <a:br>
              <a:rPr lang="da-DK" sz="2000" dirty="0" smtClean="0"/>
            </a:br>
            <a:r>
              <a:rPr lang="da-DK" sz="2000" dirty="0" smtClean="0"/>
              <a:t>de </a:t>
            </a:r>
            <a:r>
              <a:rPr lang="da-DK" sz="2000" dirty="0"/>
              <a:t>studerende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611560" y="1484784"/>
            <a:ext cx="7773988" cy="4135437"/>
          </a:xfrm>
        </p:spPr>
        <p:txBody>
          <a:bodyPr/>
          <a:lstStyle/>
          <a:p>
            <a:r>
              <a:rPr lang="da-DK" sz="1800" b="1" dirty="0"/>
              <a:t>Bachelorprojekt – januar 2015</a:t>
            </a:r>
          </a:p>
          <a:p>
            <a:r>
              <a:rPr lang="da-DK" sz="1800" b="1" dirty="0" smtClean="0"/>
              <a:t>Diskussionsemner</a:t>
            </a:r>
            <a:endParaRPr lang="da-DK" sz="1800" dirty="0" smtClean="0"/>
          </a:p>
          <a:p>
            <a:endParaRPr lang="da-DK" dirty="0"/>
          </a:p>
          <a:p>
            <a:r>
              <a:rPr lang="da-DK" sz="1600" dirty="0" smtClean="0"/>
              <a:t>Citationssøgning </a:t>
            </a:r>
          </a:p>
          <a:p>
            <a:endParaRPr lang="da-DK" sz="1600" dirty="0"/>
          </a:p>
          <a:p>
            <a:r>
              <a:rPr lang="da-DK" sz="1600" dirty="0" smtClean="0"/>
              <a:t>Søgeord</a:t>
            </a:r>
          </a:p>
          <a:p>
            <a:endParaRPr lang="da-DK" sz="1600" dirty="0"/>
          </a:p>
          <a:p>
            <a:r>
              <a:rPr lang="da-DK" sz="1600" dirty="0" smtClean="0"/>
              <a:t>Checkliste</a:t>
            </a:r>
          </a:p>
          <a:p>
            <a:endParaRPr lang="da-DK" sz="1600" dirty="0"/>
          </a:p>
          <a:p>
            <a:r>
              <a:rPr lang="da-DK" sz="1600" dirty="0" smtClean="0"/>
              <a:t>Populationer i artiklerne</a:t>
            </a:r>
          </a:p>
          <a:p>
            <a:endParaRPr lang="da-DK" sz="1600" dirty="0"/>
          </a:p>
          <a:p>
            <a:r>
              <a:rPr lang="da-DK" sz="1600" dirty="0" smtClean="0"/>
              <a:t>In- og eksklusionskriterier</a:t>
            </a:r>
          </a:p>
          <a:p>
            <a:endParaRPr lang="da-DK" sz="1600" dirty="0"/>
          </a:p>
          <a:p>
            <a:r>
              <a:rPr lang="da-DK" sz="1600" dirty="0" smtClean="0"/>
              <a:t>Evidensvurdering </a:t>
            </a:r>
            <a:endParaRPr lang="da-DK" sz="1600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/>
              <a:t>Lektor cand. cur. Pia Lysdal Veje</a:t>
            </a:r>
            <a:endParaRPr lang="da-DK"/>
          </a:p>
        </p:txBody>
      </p:sp>
      <p:pic>
        <p:nvPicPr>
          <p:cNvPr id="5" name="Billed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420888"/>
            <a:ext cx="200025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7652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1553" y="476672"/>
            <a:ext cx="7773988" cy="457200"/>
          </a:xfrm>
        </p:spPr>
        <p:txBody>
          <a:bodyPr/>
          <a:lstStyle/>
          <a:p>
            <a:r>
              <a:rPr lang="da-DK" sz="2000" dirty="0"/>
              <a:t>Erfaringer med at arbejde med systematisk </a:t>
            </a:r>
            <a:r>
              <a:rPr lang="da-DK" sz="2000" dirty="0" err="1"/>
              <a:t>review</a:t>
            </a:r>
            <a:r>
              <a:rPr lang="da-DK" sz="2000" dirty="0"/>
              <a:t> om sengebad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 smtClean="0"/>
          </a:p>
          <a:p>
            <a:endParaRPr lang="da-DK" dirty="0"/>
          </a:p>
          <a:p>
            <a:r>
              <a:rPr lang="da-DK" dirty="0" smtClean="0"/>
              <a:t>                    </a:t>
            </a:r>
          </a:p>
          <a:p>
            <a:endParaRPr lang="da-DK" sz="2800" dirty="0"/>
          </a:p>
          <a:p>
            <a:endParaRPr lang="da-DK" sz="2800" dirty="0" smtClean="0"/>
          </a:p>
          <a:p>
            <a:endParaRPr lang="da-DK" sz="2800" dirty="0"/>
          </a:p>
          <a:p>
            <a:pPr algn="ctr"/>
            <a:endParaRPr lang="da-DK" sz="2800" dirty="0" smtClean="0"/>
          </a:p>
          <a:p>
            <a:pPr algn="ctr"/>
            <a:r>
              <a:rPr lang="da-DK" sz="2800" dirty="0" smtClean="0"/>
              <a:t>Er det et rigtigt </a:t>
            </a:r>
            <a:r>
              <a:rPr lang="da-DK" sz="2800" dirty="0" err="1" smtClean="0"/>
              <a:t>review</a:t>
            </a:r>
            <a:r>
              <a:rPr lang="da-DK" sz="2800" dirty="0" smtClean="0"/>
              <a:t>?</a:t>
            </a:r>
          </a:p>
          <a:p>
            <a:pPr algn="ctr"/>
            <a:endParaRPr lang="da-DK" sz="2800" dirty="0" smtClean="0"/>
          </a:p>
          <a:p>
            <a:endParaRPr lang="da-DK" sz="2800" dirty="0"/>
          </a:p>
          <a:p>
            <a:endParaRPr lang="da-DK" sz="2800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/>
              <a:t>Lektor cand. cur. Pia Lysdal Veje</a:t>
            </a:r>
            <a:endParaRPr lang="da-DK"/>
          </a:p>
        </p:txBody>
      </p:sp>
      <p:pic>
        <p:nvPicPr>
          <p:cNvPr id="6" name="Billed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916832"/>
            <a:ext cx="2994670" cy="2764311"/>
          </a:xfrm>
          <a:prstGeom prst="rect">
            <a:avLst/>
          </a:prstGeom>
        </p:spPr>
      </p:pic>
      <p:pic>
        <p:nvPicPr>
          <p:cNvPr id="8" name="Billed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0425" y="3645024"/>
            <a:ext cx="938122" cy="52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2522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7773988" cy="457200"/>
          </a:xfrm>
        </p:spPr>
        <p:txBody>
          <a:bodyPr/>
          <a:lstStyle/>
          <a:p>
            <a:r>
              <a:rPr lang="da-DK" sz="2000" dirty="0"/>
              <a:t>Betydningen for undervisningen og </a:t>
            </a:r>
            <a:r>
              <a:rPr lang="da-DK" sz="2000" dirty="0" smtClean="0"/>
              <a:t/>
            </a:r>
            <a:br>
              <a:rPr lang="da-DK" sz="2000" dirty="0" smtClean="0"/>
            </a:br>
            <a:r>
              <a:rPr lang="da-DK" sz="2000" dirty="0" smtClean="0"/>
              <a:t>de </a:t>
            </a:r>
            <a:r>
              <a:rPr lang="da-DK" sz="2000" dirty="0"/>
              <a:t>studerende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611560" y="1628800"/>
            <a:ext cx="7773988" cy="4135437"/>
          </a:xfrm>
        </p:spPr>
        <p:txBody>
          <a:bodyPr/>
          <a:lstStyle/>
          <a:p>
            <a:r>
              <a:rPr lang="da-DK" sz="1800" b="1" dirty="0"/>
              <a:t>Bachelorprojekt – januar 2015</a:t>
            </a:r>
          </a:p>
          <a:p>
            <a:r>
              <a:rPr lang="da-DK" sz="1800" b="1" dirty="0" smtClean="0"/>
              <a:t>Konklusion</a:t>
            </a:r>
          </a:p>
          <a:p>
            <a:endParaRPr lang="da-DK" b="1" dirty="0"/>
          </a:p>
          <a:p>
            <a:r>
              <a:rPr lang="da-DK" sz="1600" dirty="0"/>
              <a:t>Resultaterne viser, at to gennemgående tendenser ses som havende </a:t>
            </a:r>
            <a:r>
              <a:rPr lang="da-DK" sz="1600" dirty="0" smtClean="0"/>
              <a:t>størst</a:t>
            </a:r>
          </a:p>
          <a:p>
            <a:r>
              <a:rPr lang="da-DK" sz="1600" dirty="0" smtClean="0"/>
              <a:t>Betydning for </a:t>
            </a:r>
            <a:r>
              <a:rPr lang="da-DK" sz="1600" dirty="0"/>
              <a:t>udførelse eller ikke-udførelse af mundpleje: Den værdi </a:t>
            </a:r>
            <a:endParaRPr lang="da-DK" sz="1600" dirty="0" smtClean="0"/>
          </a:p>
          <a:p>
            <a:r>
              <a:rPr lang="da-DK" sz="1600" dirty="0" smtClean="0"/>
              <a:t>mundpleje </a:t>
            </a:r>
            <a:r>
              <a:rPr lang="da-DK" sz="1600" dirty="0"/>
              <a:t>tillægges </a:t>
            </a:r>
            <a:r>
              <a:rPr lang="da-DK" sz="1600" dirty="0" smtClean="0"/>
              <a:t>af sygeplejerskerne </a:t>
            </a:r>
            <a:r>
              <a:rPr lang="da-DK" sz="1600" dirty="0"/>
              <a:t>samt beboeradfærd, </a:t>
            </a:r>
            <a:r>
              <a:rPr lang="da-DK" sz="1600" dirty="0" smtClean="0"/>
              <a:t>altså</a:t>
            </a:r>
          </a:p>
          <a:p>
            <a:r>
              <a:rPr lang="da-DK" sz="1600" dirty="0" smtClean="0"/>
              <a:t>modstand </a:t>
            </a:r>
            <a:r>
              <a:rPr lang="da-DK" sz="1600" dirty="0"/>
              <a:t>fra beoerne mod at få hjælp til </a:t>
            </a:r>
            <a:r>
              <a:rPr lang="da-DK" sz="1600" dirty="0" smtClean="0"/>
              <a:t>pleje</a:t>
            </a:r>
            <a:r>
              <a:rPr lang="da-DK" sz="1600" dirty="0"/>
              <a:t>. Med udgangspunkt </a:t>
            </a:r>
            <a:r>
              <a:rPr lang="da-DK" sz="1600" dirty="0" smtClean="0"/>
              <a:t>i</a:t>
            </a:r>
          </a:p>
          <a:p>
            <a:r>
              <a:rPr lang="da-DK" sz="1600" dirty="0" smtClean="0"/>
              <a:t>artiklernes </a:t>
            </a:r>
            <a:r>
              <a:rPr lang="da-DK" sz="1600" dirty="0"/>
              <a:t>evidensniveau og -styrke, er det </a:t>
            </a:r>
            <a:r>
              <a:rPr lang="da-DK" sz="1600" dirty="0" smtClean="0"/>
              <a:t>begrænset, hvordan dette</a:t>
            </a:r>
          </a:p>
          <a:p>
            <a:r>
              <a:rPr lang="da-DK" sz="1600" dirty="0" err="1" smtClean="0"/>
              <a:t>litteraturreview</a:t>
            </a:r>
            <a:r>
              <a:rPr lang="da-DK" sz="1600" dirty="0" smtClean="0"/>
              <a:t> </a:t>
            </a:r>
            <a:r>
              <a:rPr lang="da-DK" sz="1600" dirty="0"/>
              <a:t>kan </a:t>
            </a:r>
            <a:r>
              <a:rPr lang="da-DK" sz="1600" dirty="0" smtClean="0"/>
              <a:t>konkluderer, </a:t>
            </a:r>
            <a:r>
              <a:rPr lang="da-DK" sz="1600" dirty="0"/>
              <a:t>på de forhold </a:t>
            </a:r>
            <a:endParaRPr lang="da-DK" sz="1600" dirty="0" smtClean="0"/>
          </a:p>
          <a:p>
            <a:r>
              <a:rPr lang="da-DK" sz="1600" dirty="0" smtClean="0"/>
              <a:t>der </a:t>
            </a:r>
            <a:r>
              <a:rPr lang="da-DK" sz="1600" dirty="0"/>
              <a:t>påvirker </a:t>
            </a:r>
            <a:r>
              <a:rPr lang="da-DK" sz="1600" dirty="0" smtClean="0"/>
              <a:t>sygeplejerskens </a:t>
            </a:r>
            <a:r>
              <a:rPr lang="da-DK" sz="1600" dirty="0" err="1"/>
              <a:t>compliance</a:t>
            </a:r>
            <a:r>
              <a:rPr lang="da-DK" sz="1600" dirty="0"/>
              <a:t> </a:t>
            </a:r>
            <a:endParaRPr lang="da-DK" sz="1600" dirty="0" smtClean="0"/>
          </a:p>
          <a:p>
            <a:r>
              <a:rPr lang="da-DK" sz="1600" dirty="0" smtClean="0"/>
              <a:t>i </a:t>
            </a:r>
            <a:r>
              <a:rPr lang="da-DK" sz="1600" dirty="0"/>
              <a:t>forhold til mundpleje. </a:t>
            </a:r>
          </a:p>
          <a:p>
            <a:endParaRPr lang="da-DK" dirty="0"/>
          </a:p>
          <a:p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/>
              <a:t>Lektor cand. cur. Pia Lysdal Veje</a:t>
            </a:r>
            <a:endParaRPr lang="da-DK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077072"/>
            <a:ext cx="1584325" cy="2017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kstboks 5"/>
          <p:cNvSpPr txBox="1"/>
          <p:nvPr/>
        </p:nvSpPr>
        <p:spPr>
          <a:xfrm>
            <a:off x="683568" y="5517232"/>
            <a:ext cx="79928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 dirty="0">
                <a:solidFill>
                  <a:schemeClr val="accent4"/>
                </a:solidFill>
              </a:rPr>
              <a:t>(Thomsen LS, Christensen AP 2015)</a:t>
            </a:r>
            <a:endParaRPr lang="da-DK" sz="1200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173580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7809880" cy="457200"/>
          </a:xfrm>
        </p:spPr>
        <p:txBody>
          <a:bodyPr/>
          <a:lstStyle/>
          <a:p>
            <a:r>
              <a:rPr lang="da-DK" sz="2000" dirty="0"/>
              <a:t>Betydningen for undervisningen og </a:t>
            </a:r>
            <a:r>
              <a:rPr lang="da-DK" sz="2000" dirty="0" smtClean="0"/>
              <a:t/>
            </a:r>
            <a:br>
              <a:rPr lang="da-DK" sz="2000" dirty="0" smtClean="0"/>
            </a:br>
            <a:r>
              <a:rPr lang="da-DK" sz="2000" dirty="0" smtClean="0"/>
              <a:t>de </a:t>
            </a:r>
            <a:r>
              <a:rPr lang="da-DK" sz="2000" dirty="0"/>
              <a:t>studerende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043608" y="1628800"/>
            <a:ext cx="7918004" cy="4351461"/>
          </a:xfrm>
        </p:spPr>
        <p:txBody>
          <a:bodyPr/>
          <a:lstStyle/>
          <a:p>
            <a:r>
              <a:rPr lang="da-DK" b="1" dirty="0"/>
              <a:t>Bachelorprojekt – januar 2015</a:t>
            </a:r>
          </a:p>
          <a:p>
            <a:pPr marL="0" indent="0"/>
            <a:r>
              <a:rPr lang="da-DK" b="1" dirty="0" smtClean="0"/>
              <a:t>Litteratur</a:t>
            </a:r>
          </a:p>
          <a:p>
            <a:pPr marL="0" indent="0"/>
            <a:endParaRPr lang="da-DK" b="1" dirty="0"/>
          </a:p>
          <a:p>
            <a:endParaRPr lang="da-DK" b="1" dirty="0" smtClean="0"/>
          </a:p>
          <a:p>
            <a:pPr algn="ctr"/>
            <a:r>
              <a:rPr lang="da-DK" sz="2000" b="1" dirty="0" smtClean="0"/>
              <a:t>Der er i opgaven anvendt </a:t>
            </a:r>
          </a:p>
          <a:p>
            <a:pPr algn="ctr"/>
            <a:r>
              <a:rPr lang="da-DK" sz="2000" b="1" dirty="0" smtClean="0"/>
              <a:t>83 referencer</a:t>
            </a:r>
          </a:p>
          <a:p>
            <a:pPr algn="ctr"/>
            <a:endParaRPr lang="da-DK" sz="2000" b="1" dirty="0" smtClean="0"/>
          </a:p>
          <a:p>
            <a:pPr algn="ctr"/>
            <a:r>
              <a:rPr lang="da-DK" sz="2000" b="1" dirty="0" smtClean="0"/>
              <a:t>Hvoraf de 28 referencer </a:t>
            </a:r>
          </a:p>
          <a:p>
            <a:pPr algn="ctr"/>
            <a:r>
              <a:rPr lang="da-DK" sz="2000" b="1" dirty="0" smtClean="0"/>
              <a:t>Er på engelsk </a:t>
            </a:r>
          </a:p>
          <a:p>
            <a:endParaRPr lang="da-DK" sz="2000" b="1" dirty="0"/>
          </a:p>
          <a:p>
            <a:endParaRPr lang="da-DK" sz="2000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/>
              <a:t>Lektor cand. cur. Pia Lysdal Veje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875864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7953896" cy="457200"/>
          </a:xfrm>
        </p:spPr>
        <p:txBody>
          <a:bodyPr/>
          <a:lstStyle/>
          <a:p>
            <a:r>
              <a:rPr lang="da-DK" sz="2000" dirty="0"/>
              <a:t>Betydning for undervisningen og </a:t>
            </a:r>
            <a:r>
              <a:rPr lang="da-DK" sz="2000" dirty="0" smtClean="0"/>
              <a:t/>
            </a:r>
            <a:br>
              <a:rPr lang="da-DK" sz="2000" dirty="0" smtClean="0"/>
            </a:br>
            <a:r>
              <a:rPr lang="da-DK" sz="2000" dirty="0" smtClean="0"/>
              <a:t>de </a:t>
            </a:r>
            <a:r>
              <a:rPr lang="da-DK" sz="2000" dirty="0"/>
              <a:t>studerende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971600" y="1484784"/>
            <a:ext cx="7881888" cy="4449291"/>
          </a:xfrm>
        </p:spPr>
        <p:txBody>
          <a:bodyPr/>
          <a:lstStyle/>
          <a:p>
            <a:r>
              <a:rPr lang="da-DK" sz="1800" b="1" dirty="0"/>
              <a:t>Bachelorprojekt – januar 2015</a:t>
            </a:r>
          </a:p>
          <a:p>
            <a:r>
              <a:rPr lang="da-DK" sz="1800" b="1" dirty="0" smtClean="0"/>
              <a:t>Læringsmål modul 14</a:t>
            </a:r>
          </a:p>
          <a:p>
            <a:endParaRPr lang="da-DK" dirty="0" smtClean="0"/>
          </a:p>
          <a:p>
            <a:r>
              <a:rPr lang="da-DK" sz="1600" b="1" dirty="0" smtClean="0"/>
              <a:t>At </a:t>
            </a:r>
            <a:r>
              <a:rPr lang="da-DK" sz="1600" b="1" dirty="0"/>
              <a:t>kritisk undersøge, vurdere og formidle praksis-, udviklings- og forskningsbaseret viden relateret til sygeplejeprofession og sundhedsfaglig virksomhed</a:t>
            </a:r>
          </a:p>
          <a:p>
            <a:r>
              <a:rPr lang="da-DK" sz="1600" dirty="0"/>
              <a:t>– At demonstrere viden inden for </a:t>
            </a:r>
            <a:r>
              <a:rPr lang="da-DK" sz="1600" dirty="0" err="1"/>
              <a:t>curologi</a:t>
            </a:r>
            <a:r>
              <a:rPr lang="da-DK" sz="1600" dirty="0"/>
              <a:t> og </a:t>
            </a:r>
            <a:r>
              <a:rPr lang="da-DK" sz="1600" dirty="0" err="1"/>
              <a:t>patientologi</a:t>
            </a:r>
            <a:endParaRPr lang="da-DK" sz="1600" dirty="0"/>
          </a:p>
          <a:p>
            <a:r>
              <a:rPr lang="da-DK" sz="1600" dirty="0"/>
              <a:t>– At demonstrere grundlæggende akademiske arbejdsmetoder</a:t>
            </a:r>
          </a:p>
          <a:p>
            <a:r>
              <a:rPr lang="da-DK" sz="1600" dirty="0"/>
              <a:t>– At reflektere over kundskabsgrundlag og metoder relateret til sygeplejeprofession og sundhedsfaglig virksomhed</a:t>
            </a:r>
          </a:p>
          <a:p>
            <a:r>
              <a:rPr lang="da-DK" sz="1600" dirty="0"/>
              <a:t>– At reflektere over forskellige værdiopfattelser og interessemodsætninger inden for sygeplejeprofession og sundhedsfaglig virksomhed</a:t>
            </a:r>
          </a:p>
          <a:p>
            <a:r>
              <a:rPr lang="da-DK" sz="1600" dirty="0"/>
              <a:t>– </a:t>
            </a:r>
            <a:r>
              <a:rPr lang="da-DK" sz="1600" b="1" dirty="0"/>
              <a:t>At læse og forstå international faglitteratur og forskningsresultater på engelsk</a:t>
            </a:r>
            <a:r>
              <a:rPr lang="da-DK" sz="1600" b="1" dirty="0" smtClean="0"/>
              <a:t>.</a:t>
            </a:r>
          </a:p>
          <a:p>
            <a:endParaRPr lang="da-DK" sz="1200" b="1" dirty="0" smtClean="0"/>
          </a:p>
          <a:p>
            <a:r>
              <a:rPr lang="da-DK" sz="1200" dirty="0" smtClean="0"/>
              <a:t>(</a:t>
            </a:r>
            <a:r>
              <a:rPr lang="da-DK" sz="1200" dirty="0"/>
              <a:t>Undervisningsministeriet BEK nr. 29 /24/01 – 2008)</a:t>
            </a:r>
          </a:p>
          <a:p>
            <a:endParaRPr lang="da-DK" b="1" dirty="0" smtClean="0"/>
          </a:p>
          <a:p>
            <a:endParaRPr lang="da-DK" b="1" dirty="0"/>
          </a:p>
          <a:p>
            <a:endParaRPr lang="da-DK" b="1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/>
              <a:t>Lektor cand. cur. Pia Lysdal Veje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70361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2428" y="692696"/>
            <a:ext cx="7773988" cy="457200"/>
          </a:xfrm>
        </p:spPr>
        <p:txBody>
          <a:bodyPr/>
          <a:lstStyle/>
          <a:p>
            <a:r>
              <a:rPr lang="da-DK" sz="2000" dirty="0" smtClean="0"/>
              <a:t>Betydningen for undervisningen og de studerende</a:t>
            </a:r>
            <a:endParaRPr lang="da-DK" sz="2000" dirty="0"/>
          </a:p>
        </p:txBody>
      </p:sp>
      <p:pic>
        <p:nvPicPr>
          <p:cNvPr id="5" name="Pladsholder til indhold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844824"/>
            <a:ext cx="3672408" cy="3865690"/>
          </a:xfrm>
        </p:spPr>
      </p:pic>
      <p:sp>
        <p:nvSpPr>
          <p:cNvPr id="4" name="Pladsholder til sidefod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/>
              <a:t>Lektor cand. cur. Pia Lysdal Veje</a:t>
            </a:r>
            <a:endParaRPr lang="da-DK"/>
          </a:p>
        </p:txBody>
      </p:sp>
      <p:sp>
        <p:nvSpPr>
          <p:cNvPr id="6" name="Tekstboks 5"/>
          <p:cNvSpPr txBox="1"/>
          <p:nvPr/>
        </p:nvSpPr>
        <p:spPr>
          <a:xfrm>
            <a:off x="5652120" y="2996952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 b="1" dirty="0" smtClean="0"/>
              <a:t>Vejledningstid</a:t>
            </a:r>
            <a:endParaRPr lang="da-DK" sz="2000" b="1" dirty="0"/>
          </a:p>
        </p:txBody>
      </p:sp>
    </p:spTree>
    <p:extLst>
      <p:ext uri="{BB962C8B-B14F-4D97-AF65-F5344CB8AC3E}">
        <p14:creationId xmlns:p14="http://schemas.microsoft.com/office/powerpoint/2010/main" val="4976923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982" y="548680"/>
            <a:ext cx="7773988" cy="457200"/>
          </a:xfrm>
        </p:spPr>
        <p:txBody>
          <a:bodyPr/>
          <a:lstStyle/>
          <a:p>
            <a:r>
              <a:rPr lang="da-DK" sz="2000" dirty="0" smtClean="0"/>
              <a:t>Betydning for undervisningen og </a:t>
            </a:r>
            <a:br>
              <a:rPr lang="da-DK" sz="2000" dirty="0" smtClean="0"/>
            </a:br>
            <a:r>
              <a:rPr lang="da-DK" sz="2000" dirty="0" smtClean="0"/>
              <a:t>de studerende</a:t>
            </a:r>
            <a:endParaRPr lang="da-DK" sz="2000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r>
              <a:rPr lang="da-DK" dirty="0" smtClean="0"/>
              <a:t>                                                          </a:t>
            </a:r>
            <a:endParaRPr lang="da-DK" dirty="0"/>
          </a:p>
          <a:p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/>
              <a:t>Lektor cand. cur. Pia Lysdal Veje</a:t>
            </a:r>
            <a:endParaRPr lang="da-DK"/>
          </a:p>
        </p:txBody>
      </p:sp>
      <p:sp>
        <p:nvSpPr>
          <p:cNvPr id="6" name="Tekstboks 5"/>
          <p:cNvSpPr txBox="1"/>
          <p:nvPr/>
        </p:nvSpPr>
        <p:spPr>
          <a:xfrm>
            <a:off x="4355976" y="2204864"/>
            <a:ext cx="439248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a-DK" dirty="0" smtClean="0"/>
          </a:p>
          <a:p>
            <a:r>
              <a:rPr lang="da-DK" sz="1800" b="1" dirty="0"/>
              <a:t>Bachelorprojekt – januar 2015</a:t>
            </a:r>
          </a:p>
          <a:p>
            <a:r>
              <a:rPr lang="da-DK" sz="1800" b="1" dirty="0" smtClean="0"/>
              <a:t>Litteratur </a:t>
            </a:r>
            <a:endParaRPr lang="da-DK" sz="1800" b="1" dirty="0"/>
          </a:p>
        </p:txBody>
      </p:sp>
      <p:pic>
        <p:nvPicPr>
          <p:cNvPr id="7" name="Billed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230264"/>
            <a:ext cx="2000250" cy="299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6392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1560" y="764704"/>
            <a:ext cx="7845996" cy="673224"/>
          </a:xfrm>
        </p:spPr>
        <p:txBody>
          <a:bodyPr/>
          <a:lstStyle/>
          <a:p>
            <a:r>
              <a:rPr lang="da-DK" sz="2000" dirty="0" smtClean="0"/>
              <a:t>Betydning for undervisningen og de studerende</a:t>
            </a:r>
            <a:r>
              <a:rPr lang="da-DK" dirty="0"/>
              <a:t/>
            </a:r>
            <a:br>
              <a:rPr lang="da-DK" dirty="0"/>
            </a:br>
            <a:endParaRPr lang="da-DK" dirty="0"/>
          </a:p>
        </p:txBody>
      </p:sp>
      <p:pic>
        <p:nvPicPr>
          <p:cNvPr id="5" name="Pladsholder til indhold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772816"/>
            <a:ext cx="3861298" cy="3600400"/>
          </a:xfrm>
        </p:spPr>
      </p:pic>
      <p:sp>
        <p:nvSpPr>
          <p:cNvPr id="4" name="Pladsholder til sidefod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/>
              <a:t>Lektor cand. cur. Pia Lysdal Veje</a:t>
            </a:r>
            <a:endParaRPr lang="da-DK"/>
          </a:p>
        </p:txBody>
      </p:sp>
      <p:sp>
        <p:nvSpPr>
          <p:cNvPr id="3" name="Tekstboks 2"/>
          <p:cNvSpPr txBox="1"/>
          <p:nvPr/>
        </p:nvSpPr>
        <p:spPr>
          <a:xfrm>
            <a:off x="4499992" y="2420888"/>
            <a:ext cx="424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800" b="1" dirty="0"/>
              <a:t>Bachelorprojekt – januar 2015</a:t>
            </a:r>
          </a:p>
          <a:p>
            <a:r>
              <a:rPr lang="da-DK" sz="1800" b="1" dirty="0" smtClean="0"/>
              <a:t>Vejlederkompetencer</a:t>
            </a:r>
            <a:endParaRPr lang="da-DK" sz="1800" b="1" dirty="0"/>
          </a:p>
        </p:txBody>
      </p:sp>
    </p:spTree>
    <p:extLst>
      <p:ext uri="{BB962C8B-B14F-4D97-AF65-F5344CB8AC3E}">
        <p14:creationId xmlns:p14="http://schemas.microsoft.com/office/powerpoint/2010/main" val="624394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1600" y="692696"/>
            <a:ext cx="6984776" cy="648072"/>
          </a:xfrm>
        </p:spPr>
        <p:txBody>
          <a:bodyPr/>
          <a:lstStyle/>
          <a:p>
            <a:r>
              <a:rPr lang="da-DK" sz="2000" dirty="0" smtClean="0"/>
              <a:t>Egne kompetencer</a:t>
            </a:r>
            <a:endParaRPr lang="da-DK" sz="2000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948557" y="1052736"/>
            <a:ext cx="7992888" cy="4737323"/>
          </a:xfrm>
        </p:spPr>
        <p:txBody>
          <a:bodyPr/>
          <a:lstStyle/>
          <a:p>
            <a:r>
              <a:rPr lang="da-DK" sz="1600" dirty="0" smtClean="0"/>
              <a:t>Godkendt </a:t>
            </a:r>
            <a:r>
              <a:rPr lang="da-DK" sz="1600" dirty="0" err="1" smtClean="0"/>
              <a:t>PhD</a:t>
            </a:r>
            <a:r>
              <a:rPr lang="da-DK" sz="1600" dirty="0" smtClean="0"/>
              <a:t> protokol og godkendt som </a:t>
            </a:r>
            <a:r>
              <a:rPr lang="da-DK" sz="1600" dirty="0" err="1" smtClean="0"/>
              <a:t>Phd</a:t>
            </a:r>
            <a:r>
              <a:rPr lang="da-DK" sz="1600" dirty="0" smtClean="0"/>
              <a:t> studerende (2015)</a:t>
            </a:r>
            <a:endParaRPr lang="da-DK" sz="1600" dirty="0"/>
          </a:p>
          <a:p>
            <a:endParaRPr lang="da-DK" sz="1600" dirty="0" smtClean="0"/>
          </a:p>
          <a:p>
            <a:r>
              <a:rPr lang="da-DK" sz="1600" dirty="0" smtClean="0"/>
              <a:t>Forskningsprojektet</a:t>
            </a:r>
            <a:r>
              <a:rPr lang="da-DK" sz="1600" dirty="0"/>
              <a:t>” Et liv med lift – en kvalitativ undersøgelse af</a:t>
            </a:r>
          </a:p>
          <a:p>
            <a:r>
              <a:rPr lang="da-DK" sz="1600" dirty="0"/>
              <a:t>brugerperspektivet Som liftbruger”. I samarbejde med en virksomhed. Under</a:t>
            </a:r>
          </a:p>
          <a:p>
            <a:r>
              <a:rPr lang="da-DK" sz="1600" dirty="0" err="1"/>
              <a:t>University</a:t>
            </a:r>
            <a:r>
              <a:rPr lang="da-DK" sz="1600" dirty="0"/>
              <a:t> College Syddanmarks Forskningsprogram: Velfærdsteknologi og</a:t>
            </a:r>
          </a:p>
          <a:p>
            <a:r>
              <a:rPr lang="da-DK" sz="1600" dirty="0" smtClean="0"/>
              <a:t>Rehabilitering.</a:t>
            </a:r>
            <a:endParaRPr lang="da-DK" sz="1600" b="1" dirty="0"/>
          </a:p>
          <a:p>
            <a:endParaRPr lang="da-DK" sz="1600" dirty="0" smtClean="0"/>
          </a:p>
          <a:p>
            <a:r>
              <a:rPr lang="da-DK" sz="1600" dirty="0" err="1"/>
              <a:t>Maglekjær</a:t>
            </a:r>
            <a:r>
              <a:rPr lang="da-DK" sz="1600" dirty="0"/>
              <a:t> KM, Veje PL (red.) 2015.  Sygeplejebogen 5 – Procedurer </a:t>
            </a:r>
            <a:r>
              <a:rPr lang="da-DK" sz="1600" dirty="0" smtClean="0"/>
              <a:t>og</a:t>
            </a:r>
          </a:p>
          <a:p>
            <a:r>
              <a:rPr lang="da-DK" sz="1600" dirty="0" smtClean="0"/>
              <a:t>Teknikker Gads </a:t>
            </a:r>
            <a:r>
              <a:rPr lang="da-DK" sz="1600" dirty="0"/>
              <a:t>Forlag, 1. udgave, 1. oplag. Redaktør og </a:t>
            </a:r>
            <a:r>
              <a:rPr lang="da-DK" sz="1600" dirty="0" smtClean="0"/>
              <a:t>forfatter.</a:t>
            </a:r>
            <a:endParaRPr lang="da-DK" sz="1600" b="1" dirty="0"/>
          </a:p>
          <a:p>
            <a:endParaRPr lang="da-DK" sz="1600" dirty="0" smtClean="0"/>
          </a:p>
          <a:p>
            <a:r>
              <a:rPr lang="da-DK" sz="1600" dirty="0" smtClean="0"/>
              <a:t>Veje </a:t>
            </a:r>
            <a:r>
              <a:rPr lang="da-DK" sz="1600" dirty="0"/>
              <a:t>PL, Ketelsen S, </a:t>
            </a:r>
            <a:r>
              <a:rPr lang="da-DK" sz="1600" dirty="0" err="1"/>
              <a:t>Högden</a:t>
            </a:r>
            <a:r>
              <a:rPr lang="da-DK" sz="1600" dirty="0"/>
              <a:t> AM, Anette E (2014) </a:t>
            </a:r>
            <a:r>
              <a:rPr lang="da-DK" sz="1600" dirty="0" smtClean="0"/>
              <a:t>Tryksårsforebyggelse</a:t>
            </a:r>
          </a:p>
          <a:p>
            <a:r>
              <a:rPr lang="da-DK" sz="1600" dirty="0" smtClean="0"/>
              <a:t>Hælaflastning </a:t>
            </a:r>
            <a:r>
              <a:rPr lang="da-DK" sz="1600" dirty="0"/>
              <a:t>– som at være i en </a:t>
            </a:r>
            <a:r>
              <a:rPr lang="da-DK" sz="1600" dirty="0" err="1"/>
              <a:t>vatsky</a:t>
            </a:r>
            <a:r>
              <a:rPr lang="da-DK" sz="1600" dirty="0"/>
              <a:t>. Sygeplejefestival (DSR) </a:t>
            </a:r>
            <a:r>
              <a:rPr lang="da-DK" sz="1600" dirty="0" smtClean="0"/>
              <a:t>2014.</a:t>
            </a:r>
          </a:p>
          <a:p>
            <a:r>
              <a:rPr lang="da-DK" sz="1600" dirty="0" smtClean="0"/>
              <a:t>Abstrakt/Poster.</a:t>
            </a:r>
          </a:p>
          <a:p>
            <a:endParaRPr lang="da-DK" sz="1600" dirty="0" smtClean="0"/>
          </a:p>
          <a:p>
            <a:r>
              <a:rPr lang="da-DK" sz="1600" dirty="0" smtClean="0"/>
              <a:t>Veje </a:t>
            </a:r>
            <a:r>
              <a:rPr lang="da-DK" sz="1600" dirty="0"/>
              <a:t>PL, Dall JS (2014) Plastikbækken sender stålbækken på </a:t>
            </a:r>
            <a:r>
              <a:rPr lang="da-DK" sz="1600" dirty="0" smtClean="0"/>
              <a:t>pension.</a:t>
            </a:r>
          </a:p>
          <a:p>
            <a:r>
              <a:rPr lang="da-DK" sz="1600" dirty="0" smtClean="0"/>
              <a:t>Sygeplejersken nr. 11/2014</a:t>
            </a:r>
            <a:r>
              <a:rPr lang="da-DK" sz="1600" dirty="0"/>
              <a:t>, side </a:t>
            </a:r>
            <a:r>
              <a:rPr lang="da-DK" sz="1600" dirty="0" smtClean="0"/>
              <a:t>62</a:t>
            </a:r>
            <a:endParaRPr lang="da-DK" sz="1600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/>
              <a:t>Lektor cand. cur. Pia Lysdal Veje</a:t>
            </a:r>
            <a:endParaRPr lang="da-DK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57065"/>
            <a:ext cx="481013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7312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5576" y="1079500"/>
            <a:ext cx="8097912" cy="457200"/>
          </a:xfrm>
        </p:spPr>
        <p:txBody>
          <a:bodyPr/>
          <a:lstStyle/>
          <a:p>
            <a:r>
              <a:rPr lang="da-DK" sz="2000" dirty="0"/>
              <a:t>Egne kompetencer</a:t>
            </a:r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/>
              <a:t>Lektor cand. cur. Pia Lysdal Veje</a:t>
            </a:r>
            <a:endParaRPr lang="da-DK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861048"/>
            <a:ext cx="1658256" cy="1950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kstboks 4"/>
          <p:cNvSpPr txBox="1"/>
          <p:nvPr/>
        </p:nvSpPr>
        <p:spPr>
          <a:xfrm>
            <a:off x="755576" y="2196152"/>
            <a:ext cx="770485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800" b="1" dirty="0" smtClean="0"/>
              <a:t>Forskningsprojekt 2013-2016</a:t>
            </a:r>
          </a:p>
          <a:p>
            <a:endParaRPr lang="da-DK" sz="1800" dirty="0"/>
          </a:p>
          <a:p>
            <a:r>
              <a:rPr lang="da-DK" sz="1800" dirty="0" smtClean="0"/>
              <a:t>Forskningsprojektet</a:t>
            </a:r>
            <a:r>
              <a:rPr lang="da-DK" sz="1800" dirty="0"/>
              <a:t>” Et liv med lift – en kvalitativ undersøgelse </a:t>
            </a:r>
            <a:r>
              <a:rPr lang="da-DK" sz="1800" dirty="0" smtClean="0"/>
              <a:t>af brugerperspektivet </a:t>
            </a:r>
            <a:r>
              <a:rPr lang="da-DK" sz="1800" dirty="0"/>
              <a:t>Som liftbruger”. I samarbejde med en virksomhed. </a:t>
            </a:r>
            <a:r>
              <a:rPr lang="da-DK" sz="1800" dirty="0" smtClean="0"/>
              <a:t>Under </a:t>
            </a:r>
            <a:r>
              <a:rPr lang="da-DK" sz="1800" dirty="0" err="1" smtClean="0"/>
              <a:t>University</a:t>
            </a:r>
            <a:r>
              <a:rPr lang="da-DK" sz="1800" dirty="0" smtClean="0"/>
              <a:t> </a:t>
            </a:r>
            <a:r>
              <a:rPr lang="da-DK" sz="1800" dirty="0"/>
              <a:t>College Syddanmarks Forskningsprogram: Velfærdsteknologi og</a:t>
            </a:r>
          </a:p>
          <a:p>
            <a:r>
              <a:rPr lang="da-DK" sz="1800" dirty="0"/>
              <a:t>Rehabilitering.</a:t>
            </a:r>
            <a:endParaRPr lang="da-DK" sz="1800" b="1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592098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9592" y="692696"/>
            <a:ext cx="7881888" cy="457200"/>
          </a:xfrm>
        </p:spPr>
        <p:txBody>
          <a:bodyPr/>
          <a:lstStyle/>
          <a:p>
            <a:r>
              <a:rPr lang="da-DK" sz="2000" dirty="0" smtClean="0"/>
              <a:t>Egne kompetencer</a:t>
            </a:r>
            <a:endParaRPr lang="da-DK" sz="2000" dirty="0"/>
          </a:p>
        </p:txBody>
      </p:sp>
      <p:graphicFrame>
        <p:nvGraphicFramePr>
          <p:cNvPr id="5" name="Pladsholder til indhold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6958297"/>
              </p:ext>
            </p:extLst>
          </p:nvPr>
        </p:nvGraphicFramePr>
        <p:xfrm>
          <a:off x="971600" y="1556792"/>
          <a:ext cx="7632848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6424"/>
                <a:gridCol w="3816424"/>
              </a:tblGrid>
              <a:tr h="6818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dirty="0" smtClean="0"/>
                        <a:t>Engelske søgeord/databaser</a:t>
                      </a:r>
                    </a:p>
                    <a:p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dirty="0" smtClean="0"/>
                        <a:t>Danske søgeord/databaser</a:t>
                      </a:r>
                    </a:p>
                    <a:p>
                      <a:endParaRPr lang="da-DK" dirty="0"/>
                    </a:p>
                  </a:txBody>
                  <a:tcPr/>
                </a:tc>
              </a:tr>
              <a:tr h="68186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da-DK" sz="1200" dirty="0" err="1" smtClean="0"/>
                        <a:t>Hoist</a:t>
                      </a:r>
                      <a:r>
                        <a:rPr lang="da-DK" sz="1200" dirty="0" smtClean="0"/>
                        <a:t>, Lift, </a:t>
                      </a:r>
                      <a:r>
                        <a:rPr lang="da-DK" sz="1200" dirty="0" err="1" smtClean="0"/>
                        <a:t>Ceiling</a:t>
                      </a:r>
                      <a:r>
                        <a:rPr lang="da-DK" sz="1200" dirty="0" smtClean="0"/>
                        <a:t> lift, sling</a:t>
                      </a:r>
                    </a:p>
                    <a:p>
                      <a:pPr marL="0" indent="0">
                        <a:buNone/>
                      </a:pPr>
                      <a:r>
                        <a:rPr lang="da-DK" sz="1200" dirty="0" err="1" smtClean="0"/>
                        <a:t>Mobility</a:t>
                      </a:r>
                      <a:r>
                        <a:rPr lang="da-DK" sz="1200" dirty="0" smtClean="0"/>
                        <a:t> </a:t>
                      </a:r>
                      <a:r>
                        <a:rPr lang="da-DK" sz="1200" dirty="0" err="1" smtClean="0"/>
                        <a:t>device</a:t>
                      </a:r>
                      <a:endParaRPr lang="da-DK" sz="1200" dirty="0" smtClean="0"/>
                    </a:p>
                    <a:p>
                      <a:pPr marL="0" indent="0">
                        <a:buNone/>
                      </a:pPr>
                      <a:r>
                        <a:rPr lang="da-DK" sz="1200" dirty="0" err="1" smtClean="0"/>
                        <a:t>Assitive</a:t>
                      </a:r>
                      <a:r>
                        <a:rPr lang="da-DK" sz="1200" dirty="0" smtClean="0"/>
                        <a:t> </a:t>
                      </a:r>
                      <a:r>
                        <a:rPr lang="da-DK" sz="1200" dirty="0" err="1" smtClean="0"/>
                        <a:t>technology</a:t>
                      </a:r>
                      <a:r>
                        <a:rPr lang="da-DK" sz="1200" dirty="0" smtClean="0"/>
                        <a:t>, Assistive </a:t>
                      </a:r>
                      <a:r>
                        <a:rPr lang="da-DK" sz="1200" dirty="0" err="1" smtClean="0"/>
                        <a:t>devices</a:t>
                      </a:r>
                      <a:endParaRPr lang="da-DK" sz="1200" dirty="0" smtClean="0"/>
                    </a:p>
                    <a:p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 smtClean="0"/>
                        <a:t>Lift, hjælpemidler, loftlift</a:t>
                      </a:r>
                    </a:p>
                    <a:p>
                      <a:endParaRPr lang="da-DK" dirty="0"/>
                    </a:p>
                  </a:txBody>
                  <a:tcPr/>
                </a:tc>
              </a:tr>
              <a:tr h="272747">
                <a:tc>
                  <a:txBody>
                    <a:bodyPr/>
                    <a:lstStyle/>
                    <a:p>
                      <a:r>
                        <a:rPr lang="da-DK" dirty="0" smtClean="0"/>
                        <a:t>And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Og</a:t>
                      </a:r>
                      <a:endParaRPr lang="da-DK" dirty="0"/>
                    </a:p>
                  </a:txBody>
                  <a:tcPr/>
                </a:tc>
              </a:tr>
              <a:tr h="8182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da-DK" sz="1200" dirty="0" err="1" smtClean="0"/>
                        <a:t>Experience</a:t>
                      </a:r>
                      <a:r>
                        <a:rPr lang="da-DK" sz="1200" dirty="0" smtClean="0"/>
                        <a:t>, </a:t>
                      </a:r>
                      <a:r>
                        <a:rPr lang="da-DK" sz="1200" dirty="0" err="1" smtClean="0"/>
                        <a:t>satisfaction</a:t>
                      </a:r>
                      <a:r>
                        <a:rPr lang="da-DK" sz="1200" dirty="0" smtClean="0"/>
                        <a:t>, </a:t>
                      </a:r>
                      <a:r>
                        <a:rPr lang="da-DK" sz="1200" dirty="0" err="1" smtClean="0"/>
                        <a:t>perspective</a:t>
                      </a:r>
                      <a:r>
                        <a:rPr lang="da-DK" sz="1200" dirty="0" smtClean="0"/>
                        <a:t>, opinions, attitudes</a:t>
                      </a:r>
                    </a:p>
                    <a:p>
                      <a:pPr marL="0" indent="0">
                        <a:buNone/>
                      </a:pPr>
                      <a:r>
                        <a:rPr lang="da-DK" sz="1200" dirty="0" err="1" smtClean="0"/>
                        <a:t>View</a:t>
                      </a:r>
                      <a:r>
                        <a:rPr lang="da-DK" sz="1200" dirty="0" smtClean="0"/>
                        <a:t>, </a:t>
                      </a:r>
                      <a:r>
                        <a:rPr lang="da-DK" sz="1200" dirty="0" err="1" smtClean="0"/>
                        <a:t>relating</a:t>
                      </a:r>
                      <a:r>
                        <a:rPr lang="da-DK" sz="1200" dirty="0" smtClean="0"/>
                        <a:t>, </a:t>
                      </a:r>
                      <a:r>
                        <a:rPr lang="da-DK" sz="1200" dirty="0" err="1" smtClean="0"/>
                        <a:t>meanings</a:t>
                      </a:r>
                      <a:r>
                        <a:rPr lang="da-DK" sz="1200" dirty="0" smtClean="0"/>
                        <a:t>, </a:t>
                      </a:r>
                      <a:r>
                        <a:rPr lang="da-DK" sz="1200" dirty="0" err="1" smtClean="0"/>
                        <a:t>concern</a:t>
                      </a:r>
                      <a:endParaRPr lang="da-DK" sz="1200" dirty="0" smtClean="0"/>
                    </a:p>
                    <a:p>
                      <a:pPr marL="0" indent="0">
                        <a:buNone/>
                      </a:pPr>
                      <a:r>
                        <a:rPr lang="da-DK" sz="1200" baseline="0" dirty="0" err="1" smtClean="0"/>
                        <a:t>Barriers</a:t>
                      </a:r>
                      <a:r>
                        <a:rPr lang="da-DK" sz="1200" baseline="0" dirty="0" smtClean="0"/>
                        <a:t>/</a:t>
                      </a:r>
                      <a:r>
                        <a:rPr lang="da-DK" sz="1200" baseline="0" dirty="0" err="1" smtClean="0"/>
                        <a:t>facilitators</a:t>
                      </a:r>
                      <a:r>
                        <a:rPr lang="da-DK" sz="1200" baseline="0" dirty="0" smtClean="0"/>
                        <a:t>/</a:t>
                      </a:r>
                      <a:r>
                        <a:rPr lang="da-DK" sz="1200" baseline="0" dirty="0" err="1" smtClean="0"/>
                        <a:t>reject</a:t>
                      </a:r>
                      <a:r>
                        <a:rPr lang="da-DK" sz="1200" baseline="0" dirty="0" smtClean="0"/>
                        <a:t>/accept/adaption</a:t>
                      </a:r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 smtClean="0"/>
                        <a:t>Erfaring, mening, holdning, opfattelse, perspektiv, syn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 smtClean="0"/>
                        <a:t>Tilfredshed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dirty="0" smtClean="0"/>
                        <a:t>Barrierer</a:t>
                      </a:r>
                    </a:p>
                    <a:p>
                      <a:endParaRPr lang="da-DK" dirty="0"/>
                    </a:p>
                  </a:txBody>
                  <a:tcPr/>
                </a:tc>
              </a:tr>
              <a:tr h="886427"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Pubmed</a:t>
                      </a:r>
                      <a:endParaRPr lang="da-DK" sz="1200" dirty="0" smtClean="0"/>
                    </a:p>
                    <a:p>
                      <a:r>
                        <a:rPr lang="da-DK" sz="1200" dirty="0" err="1" smtClean="0"/>
                        <a:t>Cinahl</a:t>
                      </a:r>
                      <a:endParaRPr lang="da-DK" sz="1200" dirty="0" smtClean="0"/>
                    </a:p>
                    <a:p>
                      <a:r>
                        <a:rPr lang="da-DK" sz="1200" dirty="0" smtClean="0"/>
                        <a:t>Pedro</a:t>
                      </a:r>
                    </a:p>
                    <a:p>
                      <a:r>
                        <a:rPr lang="da-DK" sz="1200" dirty="0" err="1" smtClean="0"/>
                        <a:t>Cocrane</a:t>
                      </a:r>
                      <a:endParaRPr lang="da-DK" sz="1200" dirty="0" smtClean="0"/>
                    </a:p>
                    <a:p>
                      <a:endParaRPr lang="da-DK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200" dirty="0" err="1" smtClean="0"/>
                        <a:t>Swemed</a:t>
                      </a:r>
                      <a:r>
                        <a:rPr lang="da-DK" sz="1200" dirty="0" smtClean="0"/>
                        <a:t>, </a:t>
                      </a:r>
                      <a:r>
                        <a:rPr lang="da-DK" sz="1200" dirty="0" err="1" smtClean="0"/>
                        <a:t>Swe</a:t>
                      </a:r>
                      <a:r>
                        <a:rPr lang="da-DK" sz="1200" baseline="0" dirty="0" err="1" smtClean="0"/>
                        <a:t>pub</a:t>
                      </a:r>
                      <a:endParaRPr lang="da-DK" sz="1200" baseline="0" dirty="0" smtClean="0"/>
                    </a:p>
                    <a:p>
                      <a:r>
                        <a:rPr lang="da-DK" sz="1200" baseline="0" dirty="0" err="1" smtClean="0"/>
                        <a:t>Mednar</a:t>
                      </a:r>
                      <a:endParaRPr lang="da-DK" sz="1200" baseline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200" baseline="0" dirty="0" smtClean="0"/>
                        <a:t>SST, Socialstyrelsen</a:t>
                      </a:r>
                    </a:p>
                    <a:p>
                      <a:r>
                        <a:rPr lang="da-DK" sz="1200" baseline="0" dirty="0" smtClean="0"/>
                        <a:t>Bibliotet.DK</a:t>
                      </a:r>
                    </a:p>
                    <a:p>
                      <a:r>
                        <a:rPr lang="da-DK" sz="1200" baseline="0" dirty="0" smtClean="0"/>
                        <a:t>Forskningsdatabasen</a:t>
                      </a:r>
                    </a:p>
                    <a:p>
                      <a:r>
                        <a:rPr lang="da-DK" sz="1200" baseline="0" dirty="0" smtClean="0"/>
                        <a:t>WHO</a:t>
                      </a:r>
                      <a:endParaRPr lang="da-DK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Pladsholder til sidefod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a-DK" smtClean="0">
                <a:solidFill>
                  <a:srgbClr val="000000"/>
                </a:solidFill>
              </a:rPr>
              <a:t>University College Syddanmark, 3. november 2014 Lektor Pia Lysdal Veje</a:t>
            </a:r>
            <a:endParaRPr lang="da-DK">
              <a:solidFill>
                <a:srgbClr val="000000"/>
              </a:solidFill>
            </a:endParaRPr>
          </a:p>
        </p:txBody>
      </p:sp>
      <p:sp>
        <p:nvSpPr>
          <p:cNvPr id="3" name="Tekstboks 2"/>
          <p:cNvSpPr txBox="1"/>
          <p:nvPr/>
        </p:nvSpPr>
        <p:spPr>
          <a:xfrm>
            <a:off x="889200" y="1079158"/>
            <a:ext cx="36231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600" b="1" dirty="0" smtClean="0"/>
              <a:t>Forskningsprojekt 2013-2016</a:t>
            </a:r>
          </a:p>
          <a:p>
            <a:r>
              <a:rPr lang="da-DK" sz="1600" b="1" dirty="0" smtClean="0"/>
              <a:t>litteratursøgning</a:t>
            </a:r>
            <a:endParaRPr lang="da-DK" sz="1600" b="1" dirty="0"/>
          </a:p>
        </p:txBody>
      </p:sp>
    </p:spTree>
    <p:extLst>
      <p:ext uri="{BB962C8B-B14F-4D97-AF65-F5344CB8AC3E}">
        <p14:creationId xmlns:p14="http://schemas.microsoft.com/office/powerpoint/2010/main" val="37213484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5576" y="908720"/>
            <a:ext cx="7773988" cy="457200"/>
          </a:xfrm>
        </p:spPr>
        <p:txBody>
          <a:bodyPr/>
          <a:lstStyle/>
          <a:p>
            <a:r>
              <a:rPr lang="da-DK" sz="2000" dirty="0" smtClean="0"/>
              <a:t>Egne kompetencer</a:t>
            </a:r>
            <a:br>
              <a:rPr lang="da-DK" sz="2000" dirty="0" smtClean="0"/>
            </a:br>
            <a:endParaRPr lang="da-DK" sz="2000" dirty="0"/>
          </a:p>
        </p:txBody>
      </p:sp>
      <p:graphicFrame>
        <p:nvGraphicFramePr>
          <p:cNvPr id="6" name="Pladsholder til indhold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2341990"/>
              </p:ext>
            </p:extLst>
          </p:nvPr>
        </p:nvGraphicFramePr>
        <p:xfrm>
          <a:off x="755576" y="1844824"/>
          <a:ext cx="7272808" cy="42367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72808"/>
              </a:tblGrid>
              <a:tr h="310826">
                <a:tc>
                  <a:txBody>
                    <a:bodyPr/>
                    <a:lstStyle/>
                    <a:p>
                      <a:r>
                        <a:rPr lang="da-DK" sz="1800" dirty="0" smtClean="0"/>
                        <a:t>Fokuseret forskningsspørgsmål</a:t>
                      </a:r>
                      <a:endParaRPr lang="da-DK" dirty="0"/>
                    </a:p>
                  </a:txBody>
                  <a:tcPr/>
                </a:tc>
              </a:tr>
              <a:tr h="139871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="1" u="sng" dirty="0" smtClean="0"/>
                        <a:t>P</a:t>
                      </a:r>
                      <a:r>
                        <a:rPr lang="da-DK" sz="1400" u="sng" dirty="0" smtClean="0"/>
                        <a:t>opulation: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dirty="0" smtClean="0"/>
                        <a:t>Alder 18&lt;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dirty="0" smtClean="0"/>
                        <a:t>Køn(ser</a:t>
                      </a:r>
                      <a:r>
                        <a:rPr lang="da-DK" sz="1400" baseline="0" dirty="0" smtClean="0"/>
                        <a:t> ud til at være delt i </a:t>
                      </a:r>
                      <a:r>
                        <a:rPr lang="da-DK" sz="1400" baseline="0" dirty="0" err="1" smtClean="0"/>
                        <a:t>litt</a:t>
                      </a:r>
                      <a:r>
                        <a:rPr lang="da-DK" sz="1400" baseline="0" dirty="0" smtClean="0"/>
                        <a:t>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aseline="0" dirty="0" smtClean="0"/>
                        <a:t>Handicap eller funktionsnedsættelse(midlertidig)</a:t>
                      </a:r>
                    </a:p>
                    <a:p>
                      <a:r>
                        <a:rPr lang="da-DK" sz="1400" dirty="0" smtClean="0"/>
                        <a:t>Kronisk syge/i forhold</a:t>
                      </a:r>
                      <a:r>
                        <a:rPr lang="da-DK" sz="1400" baseline="0" dirty="0" smtClean="0"/>
                        <a:t> til en bestemt sygdom?</a:t>
                      </a:r>
                    </a:p>
                    <a:p>
                      <a:r>
                        <a:rPr lang="da-DK" sz="1400" baseline="0" dirty="0" smtClean="0"/>
                        <a:t>Forældre/børn?</a:t>
                      </a:r>
                      <a:endParaRPr lang="da-DK" sz="1400" dirty="0" smtClean="0"/>
                    </a:p>
                    <a:p>
                      <a:endParaRPr lang="da-DK" dirty="0"/>
                    </a:p>
                  </a:txBody>
                  <a:tcPr/>
                </a:tc>
              </a:tr>
              <a:tr h="8547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u="sng" dirty="0" err="1" smtClean="0"/>
                        <a:t>Phenomena</a:t>
                      </a:r>
                      <a:r>
                        <a:rPr lang="da-DK" sz="1400" u="sng" dirty="0" smtClean="0"/>
                        <a:t> of </a:t>
                      </a:r>
                      <a:r>
                        <a:rPr lang="da-DK" sz="1400" b="1" u="sng" dirty="0" err="1" smtClean="0"/>
                        <a:t>I</a:t>
                      </a:r>
                      <a:r>
                        <a:rPr lang="da-DK" sz="1400" u="sng" dirty="0" err="1" smtClean="0"/>
                        <a:t>nterest</a:t>
                      </a:r>
                      <a:r>
                        <a:rPr lang="da-DK" sz="1400" u="sng" dirty="0" smtClean="0"/>
                        <a:t>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dirty="0" smtClean="0"/>
                        <a:t>Brugerens</a:t>
                      </a:r>
                      <a:r>
                        <a:rPr lang="da-DK" sz="1400" baseline="0" dirty="0" smtClean="0"/>
                        <a:t> op</a:t>
                      </a:r>
                      <a:r>
                        <a:rPr lang="da-DK" sz="1400" dirty="0" smtClean="0"/>
                        <a:t>levelse</a:t>
                      </a:r>
                      <a:r>
                        <a:rPr lang="da-DK" sz="1400" baseline="0" dirty="0" smtClean="0"/>
                        <a:t> ved brug af lifte/loftlifte, </a:t>
                      </a:r>
                      <a:r>
                        <a:rPr lang="da-DK" sz="1400" dirty="0" smtClean="0"/>
                        <a:t>tilfredshed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400" baseline="0" dirty="0" smtClean="0"/>
                        <a:t>Empowerment – hvordan kan liften bidrage til øget egenomsorg</a:t>
                      </a:r>
                    </a:p>
                    <a:p>
                      <a:endParaRPr lang="da-DK" dirty="0"/>
                    </a:p>
                  </a:txBody>
                  <a:tcPr/>
                </a:tc>
              </a:tr>
              <a:tr h="1036087">
                <a:tc>
                  <a:txBody>
                    <a:bodyPr/>
                    <a:lstStyle/>
                    <a:p>
                      <a:r>
                        <a:rPr lang="da-DK" sz="1400" b="1" u="sng" dirty="0" err="1" smtClean="0"/>
                        <a:t>Co</a:t>
                      </a:r>
                      <a:r>
                        <a:rPr lang="da-DK" sz="1400" b="0" u="sng" dirty="0" err="1" smtClean="0"/>
                        <a:t>ntekst</a:t>
                      </a:r>
                      <a:endParaRPr lang="da-DK" sz="1400" b="1" u="sng" dirty="0" smtClean="0"/>
                    </a:p>
                    <a:p>
                      <a:r>
                        <a:rPr lang="da-DK" sz="1400" dirty="0" smtClean="0"/>
                        <a:t>Primær sektor</a:t>
                      </a:r>
                    </a:p>
                    <a:p>
                      <a:r>
                        <a:rPr lang="da-DK" sz="1400" dirty="0" err="1" smtClean="0"/>
                        <a:t>Aged</a:t>
                      </a:r>
                      <a:r>
                        <a:rPr lang="da-DK" sz="1400" dirty="0" smtClean="0"/>
                        <a:t> </a:t>
                      </a:r>
                      <a:r>
                        <a:rPr lang="da-DK" sz="1400" dirty="0" err="1" smtClean="0"/>
                        <a:t>care</a:t>
                      </a:r>
                      <a:r>
                        <a:rPr lang="da-DK" sz="1400" dirty="0" smtClean="0"/>
                        <a:t> </a:t>
                      </a:r>
                      <a:r>
                        <a:rPr lang="da-DK" sz="1400" dirty="0" err="1" smtClean="0"/>
                        <a:t>facililty</a:t>
                      </a:r>
                      <a:endParaRPr lang="da-DK" sz="1400" dirty="0" smtClean="0"/>
                    </a:p>
                    <a:p>
                      <a:r>
                        <a:rPr lang="da-DK" sz="1400" dirty="0" err="1" smtClean="0"/>
                        <a:t>Primary</a:t>
                      </a:r>
                      <a:r>
                        <a:rPr lang="da-DK" sz="1400" dirty="0" smtClean="0"/>
                        <a:t> </a:t>
                      </a:r>
                      <a:r>
                        <a:rPr lang="da-DK" sz="1400" dirty="0" err="1" smtClean="0"/>
                        <a:t>health</a:t>
                      </a:r>
                      <a:r>
                        <a:rPr lang="da-DK" sz="1400" dirty="0" smtClean="0"/>
                        <a:t> </a:t>
                      </a:r>
                      <a:r>
                        <a:rPr lang="da-DK" sz="1400" dirty="0" err="1" smtClean="0"/>
                        <a:t>care</a:t>
                      </a:r>
                      <a:endParaRPr lang="da-DK" sz="1400" dirty="0" smtClean="0"/>
                    </a:p>
                    <a:p>
                      <a:endParaRPr lang="da-DK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Pladsholder til sidefod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a-DK" smtClean="0">
                <a:solidFill>
                  <a:srgbClr val="000000"/>
                </a:solidFill>
              </a:rPr>
              <a:t>University College Syddanmark, 3. november 2014 Lektor Pia Lysdal Veje</a:t>
            </a:r>
            <a:endParaRPr lang="da-DK">
              <a:solidFill>
                <a:srgbClr val="000000"/>
              </a:solidFill>
            </a:endParaRPr>
          </a:p>
        </p:txBody>
      </p:sp>
      <p:sp>
        <p:nvSpPr>
          <p:cNvPr id="3" name="Tekstboks 2"/>
          <p:cNvSpPr txBox="1"/>
          <p:nvPr/>
        </p:nvSpPr>
        <p:spPr>
          <a:xfrm>
            <a:off x="755576" y="1331476"/>
            <a:ext cx="332334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 dirty="0" smtClean="0"/>
              <a:t>Forskningsprojekt 2013-2016</a:t>
            </a:r>
            <a:endParaRPr lang="da-DK" b="1" dirty="0"/>
          </a:p>
          <a:p>
            <a:r>
              <a:rPr lang="da-DK" b="1" dirty="0" err="1"/>
              <a:t>Koncetualiseringsmodel</a:t>
            </a:r>
            <a:r>
              <a:rPr lang="da-DK" b="1" dirty="0"/>
              <a:t> - PICO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726762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7773988" cy="457200"/>
          </a:xfrm>
        </p:spPr>
        <p:txBody>
          <a:bodyPr/>
          <a:lstStyle/>
          <a:p>
            <a:r>
              <a:rPr lang="da-DK" sz="2000" dirty="0" smtClean="0"/>
              <a:t>Erfaringer med at arbejde med systematisk </a:t>
            </a:r>
            <a:r>
              <a:rPr lang="da-DK" sz="2000" dirty="0" err="1" smtClean="0"/>
              <a:t>review</a:t>
            </a:r>
            <a:r>
              <a:rPr lang="da-DK" sz="2000" dirty="0" smtClean="0"/>
              <a:t> om sengebad</a:t>
            </a:r>
            <a:endParaRPr lang="da-DK" sz="2000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755576" y="1484784"/>
            <a:ext cx="7773988" cy="4135437"/>
          </a:xfrm>
        </p:spPr>
        <p:txBody>
          <a:bodyPr/>
          <a:lstStyle/>
          <a:p>
            <a:endParaRPr lang="da-DK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a-DK" sz="2800" dirty="0" smtClean="0"/>
              <a:t>Betydning for undervisningen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a-DK" sz="2800" dirty="0" smtClean="0"/>
              <a:t>Betydning for de studerende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a-DK" sz="2800" dirty="0" smtClean="0"/>
              <a:t>Egne </a:t>
            </a:r>
            <a:r>
              <a:rPr lang="da-DK" sz="2800" dirty="0"/>
              <a:t>kompetencer</a:t>
            </a:r>
          </a:p>
          <a:p>
            <a:pPr marL="0" indent="0"/>
            <a:endParaRPr lang="da-DK" sz="2800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/>
              <a:t>Lektor cand. cur. Pia Lysdal Veje</a:t>
            </a:r>
            <a:endParaRPr lang="da-DK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645024"/>
            <a:ext cx="2670175" cy="163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26994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1560" y="836712"/>
            <a:ext cx="7773988" cy="457200"/>
          </a:xfrm>
        </p:spPr>
        <p:txBody>
          <a:bodyPr/>
          <a:lstStyle/>
          <a:p>
            <a:r>
              <a:rPr lang="da-DK" sz="2000" dirty="0" smtClean="0"/>
              <a:t>Egne kompetencer</a:t>
            </a:r>
            <a:endParaRPr lang="da-DK" sz="2000" dirty="0"/>
          </a:p>
        </p:txBody>
      </p:sp>
      <p:graphicFrame>
        <p:nvGraphicFramePr>
          <p:cNvPr id="5" name="Pladsholder til indhold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7087331"/>
              </p:ext>
            </p:extLst>
          </p:nvPr>
        </p:nvGraphicFramePr>
        <p:xfrm>
          <a:off x="611559" y="1700808"/>
          <a:ext cx="7920881" cy="39593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64787"/>
                <a:gridCol w="549873"/>
                <a:gridCol w="4426928"/>
                <a:gridCol w="879293"/>
              </a:tblGrid>
              <a:tr h="2150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7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Artikel</a:t>
                      </a:r>
                      <a:endParaRPr lang="da-DK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85" marR="425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700" dirty="0" smtClean="0">
                          <a:effectLst/>
                        </a:rPr>
                        <a:t>Devices</a:t>
                      </a:r>
                      <a:endParaRPr lang="da-DK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85" marR="425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700">
                          <a:effectLst/>
                        </a:rPr>
                        <a:t>fund</a:t>
                      </a:r>
                      <a:endParaRPr lang="da-DK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85" marR="425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700" dirty="0" smtClean="0">
                          <a:effectLst/>
                        </a:rPr>
                        <a:t>Design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da-DK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85" marR="42585" marT="0" marB="0"/>
                </a:tc>
              </a:tr>
              <a:tr h="5528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600" dirty="0">
                          <a:effectLst/>
                        </a:rPr>
                        <a:t>Shepherd A, Stewart H, </a:t>
                      </a:r>
                      <a:r>
                        <a:rPr lang="da-DK" sz="600" dirty="0" err="1">
                          <a:effectLst/>
                        </a:rPr>
                        <a:t>Murchland</a:t>
                      </a:r>
                      <a:r>
                        <a:rPr lang="da-DK" sz="600" dirty="0">
                          <a:effectLst/>
                        </a:rPr>
                        <a:t> S. 2007. </a:t>
                      </a:r>
                      <a:r>
                        <a:rPr lang="da-DK" sz="600" dirty="0" err="1">
                          <a:effectLst/>
                        </a:rPr>
                        <a:t>Mothers</a:t>
                      </a:r>
                      <a:r>
                        <a:rPr lang="da-DK" sz="600" dirty="0">
                          <a:effectLst/>
                        </a:rPr>
                        <a:t> perceptions of the </a:t>
                      </a:r>
                      <a:r>
                        <a:rPr lang="da-DK" sz="600" dirty="0" err="1">
                          <a:effectLst/>
                        </a:rPr>
                        <a:t>introduction</a:t>
                      </a:r>
                      <a:r>
                        <a:rPr lang="da-DK" sz="600" dirty="0">
                          <a:effectLst/>
                        </a:rPr>
                        <a:t> of a </a:t>
                      </a:r>
                      <a:r>
                        <a:rPr lang="da-DK" sz="600" dirty="0" err="1">
                          <a:effectLst/>
                        </a:rPr>
                        <a:t>hoist</a:t>
                      </a:r>
                      <a:r>
                        <a:rPr lang="da-DK" sz="600" dirty="0">
                          <a:effectLst/>
                        </a:rPr>
                        <a:t> </a:t>
                      </a:r>
                      <a:r>
                        <a:rPr lang="da-DK" sz="600" dirty="0" err="1">
                          <a:effectLst/>
                        </a:rPr>
                        <a:t>into</a:t>
                      </a:r>
                      <a:r>
                        <a:rPr lang="da-DK" sz="600" dirty="0">
                          <a:effectLst/>
                        </a:rPr>
                        <a:t> the </a:t>
                      </a:r>
                      <a:r>
                        <a:rPr lang="da-DK" sz="600" dirty="0" err="1">
                          <a:effectLst/>
                        </a:rPr>
                        <a:t>family</a:t>
                      </a:r>
                      <a:r>
                        <a:rPr lang="da-DK" sz="600" dirty="0">
                          <a:effectLst/>
                        </a:rPr>
                        <a:t> </a:t>
                      </a:r>
                      <a:r>
                        <a:rPr lang="da-DK" sz="600" dirty="0" err="1">
                          <a:effectLst/>
                        </a:rPr>
                        <a:t>home</a:t>
                      </a:r>
                      <a:r>
                        <a:rPr lang="da-DK" sz="600" dirty="0">
                          <a:effectLst/>
                        </a:rPr>
                        <a:t> of </a:t>
                      </a:r>
                      <a:r>
                        <a:rPr lang="da-DK" sz="600" dirty="0" err="1">
                          <a:effectLst/>
                        </a:rPr>
                        <a:t>children</a:t>
                      </a:r>
                      <a:r>
                        <a:rPr lang="da-DK" sz="600" dirty="0">
                          <a:effectLst/>
                        </a:rPr>
                        <a:t> with </a:t>
                      </a:r>
                      <a:r>
                        <a:rPr lang="da-DK" sz="600" dirty="0" err="1">
                          <a:effectLst/>
                        </a:rPr>
                        <a:t>physical</a:t>
                      </a:r>
                      <a:r>
                        <a:rPr lang="da-DK" sz="600" dirty="0">
                          <a:effectLst/>
                        </a:rPr>
                        <a:t> </a:t>
                      </a:r>
                      <a:r>
                        <a:rPr lang="da-DK" sz="600" dirty="0" err="1">
                          <a:effectLst/>
                        </a:rPr>
                        <a:t>disabilities.Disability</a:t>
                      </a:r>
                      <a:r>
                        <a:rPr lang="da-DK" sz="600" dirty="0">
                          <a:effectLst/>
                        </a:rPr>
                        <a:t> and rehabilitation: Assistive Technology, March 2007,2(2): 117-125</a:t>
                      </a:r>
                      <a:endParaRPr lang="da-DK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85" marR="425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700">
                          <a:effectLst/>
                        </a:rPr>
                        <a:t>Mobil hoist</a:t>
                      </a:r>
                      <a:endParaRPr lang="da-DK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85" marR="425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700">
                          <a:effectLst/>
                        </a:rPr>
                        <a:t>Temaer: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700">
                          <a:effectLst/>
                        </a:rPr>
                        <a:t>Introduktion til lift tager tid, repræsenterer funktionstab, imødekommer familiens behov , øget livskvalitet.</a:t>
                      </a:r>
                      <a:endParaRPr lang="da-DK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85" marR="425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700">
                          <a:effectLst/>
                        </a:rPr>
                        <a:t>Børn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700">
                          <a:effectLst/>
                        </a:rPr>
                        <a:t>3 mødre</a:t>
                      </a:r>
                      <a:endParaRPr lang="da-DK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85" marR="42585" marT="0" marB="0"/>
                </a:tc>
              </a:tr>
              <a:tr h="2150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600">
                          <a:effectLst/>
                        </a:rPr>
                        <a:t>Bøgvad H. 2013. At vende en proces. Social Fokus Maj 2013. side 13-15</a:t>
                      </a:r>
                      <a:endParaRPr lang="da-DK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85" marR="425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700">
                          <a:effectLst/>
                        </a:rPr>
                        <a:t>loftlift</a:t>
                      </a:r>
                      <a:endParaRPr lang="da-DK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85" marR="425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700" dirty="0">
                          <a:effectLst/>
                        </a:rPr>
                        <a:t>De ældre er tilfredse og trygge med loftlifte</a:t>
                      </a:r>
                      <a:endParaRPr lang="da-DK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85" marR="425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700">
                          <a:effectLst/>
                        </a:rPr>
                        <a:t>Ref. Til ABT projektet</a:t>
                      </a:r>
                      <a:endParaRPr lang="da-DK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85" marR="42585" marT="0" marB="0"/>
                </a:tc>
              </a:tr>
              <a:tr h="3685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600">
                          <a:effectLst/>
                        </a:rPr>
                        <a:t>Haworth RJ, Nichols PJR. 1980. Hoist in the home: their recommendation and use. Rheumatology and rehabilitation, 1980,19, 42-51</a:t>
                      </a:r>
                      <a:endParaRPr lang="da-DK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85" marR="425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700">
                          <a:effectLst/>
                        </a:rPr>
                        <a:t>Mange forskel-lige lifte</a:t>
                      </a:r>
                      <a:endParaRPr lang="da-DK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85" marR="425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700">
                          <a:effectLst/>
                        </a:rPr>
                        <a:t>20% skulle have deres sejl skiftet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700">
                          <a:effectLst/>
                        </a:rPr>
                        <a:t>Problemer med at sidde længe i sejlet nylon/kanvas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700">
                          <a:effectLst/>
                        </a:rPr>
                        <a:t> </a:t>
                      </a:r>
                      <a:endParaRPr lang="da-DK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85" marR="425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700">
                          <a:effectLst/>
                        </a:rPr>
                        <a:t>1980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700">
                          <a:effectLst/>
                        </a:rPr>
                        <a:t> </a:t>
                      </a:r>
                      <a:endParaRPr lang="da-DK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85" marR="42585" marT="0" marB="0"/>
                </a:tc>
              </a:tr>
              <a:tr h="13430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600">
                          <a:effectLst/>
                        </a:rPr>
                        <a:t>Conneeley AL. 1998. The impact of the Manuel Handling Operations Regulations:1992 on the Use of Hoists in the home: the Patient´s perspective. British Journal of Occupational Therapy, January 1998, 61(1), 17-21</a:t>
                      </a:r>
                      <a:endParaRPr lang="da-DK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85" marR="425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700">
                          <a:effectLst/>
                        </a:rPr>
                        <a:t>loftlift</a:t>
                      </a:r>
                      <a:endParaRPr lang="da-DK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85" marR="425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700" dirty="0">
                          <a:effectLst/>
                        </a:rPr>
                        <a:t>Fremmende faktorer: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700" dirty="0">
                          <a:effectLst/>
                        </a:rPr>
                        <a:t>Vedligehold, Plejers </a:t>
                      </a:r>
                      <a:r>
                        <a:rPr lang="da-DK" sz="700" dirty="0" err="1">
                          <a:effectLst/>
                        </a:rPr>
                        <a:t>attitude,Tidligere</a:t>
                      </a:r>
                      <a:r>
                        <a:rPr lang="da-DK" sz="700" dirty="0">
                          <a:effectLst/>
                        </a:rPr>
                        <a:t> </a:t>
                      </a:r>
                      <a:r>
                        <a:rPr lang="da-DK" sz="700" dirty="0" err="1">
                          <a:effectLst/>
                        </a:rPr>
                        <a:t>erfaringer,Hjælper</a:t>
                      </a:r>
                      <a:r>
                        <a:rPr lang="da-DK" sz="700" dirty="0">
                          <a:effectLst/>
                        </a:rPr>
                        <a:t> med at vedligeholde </a:t>
                      </a:r>
                      <a:r>
                        <a:rPr lang="da-DK" sz="700" dirty="0" err="1">
                          <a:effectLst/>
                        </a:rPr>
                        <a:t>funktioner,Passer</a:t>
                      </a:r>
                      <a:r>
                        <a:rPr lang="da-DK" sz="700" dirty="0">
                          <a:effectLst/>
                        </a:rPr>
                        <a:t> ind i </a:t>
                      </a:r>
                      <a:r>
                        <a:rPr lang="da-DK" sz="700" dirty="0" err="1">
                          <a:effectLst/>
                        </a:rPr>
                        <a:t>omgivelser,Approach</a:t>
                      </a:r>
                      <a:r>
                        <a:rPr lang="da-DK" sz="700" dirty="0">
                          <a:effectLst/>
                        </a:rPr>
                        <a:t> by </a:t>
                      </a:r>
                      <a:r>
                        <a:rPr lang="da-DK" sz="700" dirty="0" err="1">
                          <a:effectLst/>
                        </a:rPr>
                        <a:t>staff,Appropriate</a:t>
                      </a:r>
                      <a:r>
                        <a:rPr lang="da-DK" sz="700" dirty="0">
                          <a:effectLst/>
                        </a:rPr>
                        <a:t> </a:t>
                      </a:r>
                      <a:r>
                        <a:rPr lang="da-DK" sz="700" dirty="0" err="1">
                          <a:effectLst/>
                        </a:rPr>
                        <a:t>assessment</a:t>
                      </a:r>
                      <a:r>
                        <a:rPr lang="da-DK" sz="700" dirty="0">
                          <a:effectLst/>
                        </a:rPr>
                        <a:t>, </a:t>
                      </a:r>
                      <a:r>
                        <a:rPr lang="da-DK" sz="700" dirty="0" err="1">
                          <a:effectLst/>
                        </a:rPr>
                        <a:t>Comforten</a:t>
                      </a:r>
                      <a:r>
                        <a:rPr lang="da-DK" sz="700" dirty="0">
                          <a:effectLst/>
                        </a:rPr>
                        <a:t> i </a:t>
                      </a:r>
                      <a:r>
                        <a:rPr lang="da-DK" sz="700" dirty="0" err="1">
                          <a:effectLst/>
                        </a:rPr>
                        <a:t>sejlet,Sikkerhed</a:t>
                      </a:r>
                      <a:r>
                        <a:rPr lang="da-DK" sz="700" dirty="0">
                          <a:effectLst/>
                        </a:rPr>
                        <a:t> for hjælper, Frihed i valg af aktiviteter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700" dirty="0">
                          <a:effectLst/>
                        </a:rPr>
                        <a:t>Hæmmende faktorer: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700" dirty="0">
                          <a:effectLst/>
                        </a:rPr>
                        <a:t>Approach by </a:t>
                      </a:r>
                      <a:r>
                        <a:rPr lang="da-DK" sz="700" dirty="0" err="1">
                          <a:effectLst/>
                        </a:rPr>
                        <a:t>staff</a:t>
                      </a:r>
                      <a:r>
                        <a:rPr lang="da-DK" sz="700" dirty="0">
                          <a:effectLst/>
                        </a:rPr>
                        <a:t>, tidligere erfaringer, unødvendig, frustreret over egen formåen fysisk, frugt for tab af </a:t>
                      </a:r>
                      <a:r>
                        <a:rPr lang="da-DK" sz="700" dirty="0" err="1">
                          <a:effectLst/>
                        </a:rPr>
                        <a:t>residual</a:t>
                      </a:r>
                      <a:r>
                        <a:rPr lang="da-DK" sz="700" dirty="0">
                          <a:effectLst/>
                        </a:rPr>
                        <a:t> </a:t>
                      </a:r>
                      <a:r>
                        <a:rPr lang="da-DK" sz="700" dirty="0" err="1">
                          <a:effectLst/>
                        </a:rPr>
                        <a:t>ability</a:t>
                      </a:r>
                      <a:r>
                        <a:rPr lang="da-DK" sz="700" dirty="0">
                          <a:effectLst/>
                        </a:rPr>
                        <a:t>, æstetisk uacceptabel, passer ikke ind i omgivelser, brugervenlighed, mangel på træning hos personale, kan ikke lide den, psykiske forhold.</a:t>
                      </a: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a-DK" sz="700" dirty="0" err="1">
                          <a:effectLst/>
                        </a:rPr>
                        <a:t>comprehensive</a:t>
                      </a:r>
                      <a:r>
                        <a:rPr lang="da-DK" sz="700" dirty="0">
                          <a:effectLst/>
                        </a:rPr>
                        <a:t> </a:t>
                      </a:r>
                      <a:r>
                        <a:rPr lang="da-DK" sz="700" dirty="0" err="1">
                          <a:effectLst/>
                        </a:rPr>
                        <a:t>assessment</a:t>
                      </a:r>
                      <a:r>
                        <a:rPr lang="da-DK" sz="700" dirty="0">
                          <a:effectLst/>
                        </a:rPr>
                        <a:t> </a:t>
                      </a:r>
                      <a:r>
                        <a:rPr lang="da-DK" sz="700" dirty="0" err="1" smtClean="0">
                          <a:effectLst/>
                        </a:rPr>
                        <a:t>considering</a:t>
                      </a:r>
                      <a:r>
                        <a:rPr lang="da-DK" sz="700" dirty="0" smtClean="0">
                          <a:effectLst/>
                        </a:rPr>
                        <a:t>, </a:t>
                      </a:r>
                      <a:r>
                        <a:rPr lang="da-DK" sz="700" dirty="0" err="1" smtClean="0">
                          <a:effectLst/>
                        </a:rPr>
                        <a:t>abilities</a:t>
                      </a:r>
                      <a:r>
                        <a:rPr lang="da-DK" sz="700" dirty="0" smtClean="0">
                          <a:effectLst/>
                        </a:rPr>
                        <a:t> </a:t>
                      </a:r>
                      <a:r>
                        <a:rPr lang="da-DK" sz="700" dirty="0">
                          <a:effectLst/>
                        </a:rPr>
                        <a:t>and </a:t>
                      </a:r>
                      <a:r>
                        <a:rPr lang="da-DK" sz="700" dirty="0" err="1">
                          <a:effectLst/>
                        </a:rPr>
                        <a:t>needs</a:t>
                      </a:r>
                      <a:r>
                        <a:rPr lang="da-DK" sz="700" dirty="0">
                          <a:effectLst/>
                        </a:rPr>
                        <a:t> of the </a:t>
                      </a:r>
                      <a:r>
                        <a:rPr lang="da-DK" sz="700" dirty="0" err="1" smtClean="0">
                          <a:effectLst/>
                        </a:rPr>
                        <a:t>patientcomfort</a:t>
                      </a:r>
                      <a:r>
                        <a:rPr lang="da-DK" sz="700" dirty="0" smtClean="0">
                          <a:effectLst/>
                        </a:rPr>
                        <a:t> </a:t>
                      </a:r>
                      <a:r>
                        <a:rPr lang="da-DK" sz="700" dirty="0">
                          <a:effectLst/>
                        </a:rPr>
                        <a:t>and </a:t>
                      </a:r>
                      <a:r>
                        <a:rPr lang="da-DK" sz="700" dirty="0" err="1">
                          <a:effectLst/>
                        </a:rPr>
                        <a:t>security</a:t>
                      </a:r>
                      <a:r>
                        <a:rPr lang="da-DK" sz="700" dirty="0">
                          <a:effectLst/>
                        </a:rPr>
                        <a:t> of the </a:t>
                      </a:r>
                      <a:r>
                        <a:rPr lang="da-DK" sz="700" dirty="0" err="1" smtClean="0">
                          <a:effectLst/>
                        </a:rPr>
                        <a:t>sling,abilities</a:t>
                      </a:r>
                      <a:r>
                        <a:rPr lang="da-DK" sz="700" dirty="0" smtClean="0">
                          <a:effectLst/>
                        </a:rPr>
                        <a:t> </a:t>
                      </a:r>
                      <a:r>
                        <a:rPr lang="da-DK" sz="700" dirty="0">
                          <a:effectLst/>
                        </a:rPr>
                        <a:t>and </a:t>
                      </a:r>
                      <a:r>
                        <a:rPr lang="da-DK" sz="700" dirty="0" err="1">
                          <a:effectLst/>
                        </a:rPr>
                        <a:t>needs</a:t>
                      </a:r>
                      <a:r>
                        <a:rPr lang="da-DK" sz="700" dirty="0">
                          <a:effectLst/>
                        </a:rPr>
                        <a:t> of the </a:t>
                      </a:r>
                      <a:r>
                        <a:rPr lang="da-DK" sz="700" dirty="0" err="1" smtClean="0">
                          <a:effectLst/>
                        </a:rPr>
                        <a:t>carer</a:t>
                      </a:r>
                      <a:r>
                        <a:rPr lang="da-DK" sz="700" dirty="0" smtClean="0">
                          <a:effectLst/>
                        </a:rPr>
                        <a:t>, the </a:t>
                      </a:r>
                      <a:r>
                        <a:rPr lang="da-DK" sz="700" dirty="0" err="1">
                          <a:effectLst/>
                        </a:rPr>
                        <a:t>psysical</a:t>
                      </a:r>
                      <a:r>
                        <a:rPr lang="da-DK" sz="700" dirty="0">
                          <a:effectLst/>
                        </a:rPr>
                        <a:t> and social </a:t>
                      </a:r>
                      <a:r>
                        <a:rPr lang="da-DK" sz="700" dirty="0" err="1">
                          <a:effectLst/>
                        </a:rPr>
                        <a:t>invironment</a:t>
                      </a:r>
                      <a:endParaRPr lang="da-DK" sz="700" dirty="0">
                        <a:effectLst/>
                      </a:endParaRP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da-DK" sz="700" dirty="0" err="1" smtClean="0">
                          <a:effectLst/>
                        </a:rPr>
                        <a:t>Adequate</a:t>
                      </a:r>
                      <a:r>
                        <a:rPr lang="da-DK" sz="700" dirty="0" smtClean="0">
                          <a:effectLst/>
                        </a:rPr>
                        <a:t> </a:t>
                      </a:r>
                      <a:r>
                        <a:rPr lang="da-DK" sz="700" dirty="0" err="1">
                          <a:effectLst/>
                        </a:rPr>
                        <a:t>training</a:t>
                      </a:r>
                      <a:r>
                        <a:rPr lang="da-DK" sz="700" dirty="0">
                          <a:effectLst/>
                        </a:rPr>
                        <a:t> for </a:t>
                      </a:r>
                      <a:r>
                        <a:rPr lang="da-DK" sz="700" dirty="0" err="1">
                          <a:effectLst/>
                        </a:rPr>
                        <a:t>staff</a:t>
                      </a:r>
                      <a:r>
                        <a:rPr lang="da-DK" sz="700" dirty="0">
                          <a:effectLst/>
                        </a:rPr>
                        <a:t> and </a:t>
                      </a:r>
                      <a:r>
                        <a:rPr lang="da-DK" sz="700" dirty="0" err="1" smtClean="0">
                          <a:effectLst/>
                        </a:rPr>
                        <a:t>carers</a:t>
                      </a:r>
                      <a:r>
                        <a:rPr lang="da-DK" sz="700" dirty="0" smtClean="0">
                          <a:effectLst/>
                        </a:rPr>
                        <a:t>, </a:t>
                      </a:r>
                      <a:r>
                        <a:rPr lang="da-DK" sz="700" dirty="0" err="1" smtClean="0">
                          <a:effectLst/>
                        </a:rPr>
                        <a:t>collaborative</a:t>
                      </a:r>
                      <a:r>
                        <a:rPr lang="da-DK" sz="700" dirty="0" smtClean="0">
                          <a:effectLst/>
                        </a:rPr>
                        <a:t> </a:t>
                      </a:r>
                      <a:r>
                        <a:rPr lang="da-DK" sz="700" dirty="0" err="1">
                          <a:effectLst/>
                        </a:rPr>
                        <a:t>practice</a:t>
                      </a:r>
                      <a:r>
                        <a:rPr lang="da-DK" sz="700" dirty="0">
                          <a:effectLst/>
                        </a:rPr>
                        <a:t>, </a:t>
                      </a:r>
                      <a:r>
                        <a:rPr lang="da-DK" sz="700" dirty="0" err="1">
                          <a:effectLst/>
                        </a:rPr>
                        <a:t>involving</a:t>
                      </a:r>
                      <a:r>
                        <a:rPr lang="da-DK" sz="700" dirty="0">
                          <a:effectLst/>
                        </a:rPr>
                        <a:t> the patient in the decision-</a:t>
                      </a:r>
                      <a:r>
                        <a:rPr lang="da-DK" sz="700" dirty="0" err="1">
                          <a:effectLst/>
                        </a:rPr>
                        <a:t>making</a:t>
                      </a:r>
                      <a:r>
                        <a:rPr lang="da-DK" sz="700" dirty="0">
                          <a:effectLst/>
                        </a:rPr>
                        <a:t> </a:t>
                      </a:r>
                      <a:r>
                        <a:rPr lang="da-DK" sz="700" dirty="0" smtClean="0">
                          <a:effectLst/>
                        </a:rPr>
                        <a:t>proces, </a:t>
                      </a:r>
                      <a:r>
                        <a:rPr lang="da-DK" sz="700" dirty="0" err="1" smtClean="0">
                          <a:effectLst/>
                        </a:rPr>
                        <a:t>consideration</a:t>
                      </a:r>
                      <a:r>
                        <a:rPr lang="da-DK" sz="700" dirty="0" smtClean="0">
                          <a:effectLst/>
                        </a:rPr>
                        <a:t> </a:t>
                      </a:r>
                      <a:r>
                        <a:rPr lang="da-DK" sz="700" dirty="0">
                          <a:effectLst/>
                        </a:rPr>
                        <a:t>to </a:t>
                      </a:r>
                      <a:r>
                        <a:rPr lang="da-DK" sz="700" dirty="0" err="1">
                          <a:effectLst/>
                        </a:rPr>
                        <a:t>psychological</a:t>
                      </a:r>
                      <a:r>
                        <a:rPr lang="da-DK" sz="700" dirty="0">
                          <a:effectLst/>
                        </a:rPr>
                        <a:t> </a:t>
                      </a:r>
                      <a:r>
                        <a:rPr lang="da-DK" sz="700" dirty="0" err="1">
                          <a:effectLst/>
                        </a:rPr>
                        <a:t>aspects</a:t>
                      </a:r>
                      <a:r>
                        <a:rPr lang="da-DK" sz="700" dirty="0">
                          <a:effectLst/>
                        </a:rPr>
                        <a:t>.</a:t>
                      </a:r>
                      <a:endParaRPr lang="da-DK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85" marR="425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700">
                          <a:effectLst/>
                        </a:rPr>
                        <a:t>1998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700">
                          <a:effectLst/>
                        </a:rPr>
                        <a:t>10 interview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700">
                          <a:effectLst/>
                        </a:rPr>
                        <a:t>2 mænd/8 kvinder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700">
                          <a:effectLst/>
                        </a:rPr>
                        <a:t>24-72 år</a:t>
                      </a:r>
                      <a:endParaRPr lang="da-DK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85" marR="42585" marT="0" marB="0"/>
                </a:tc>
              </a:tr>
              <a:tr h="2764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600">
                          <a:effectLst/>
                        </a:rPr>
                        <a:t>Østbygaard AR. 2010 Når én er nok til at betjene liften. Årsrapport ABT-fonden ISBN: 978-87-7856-979-0</a:t>
                      </a:r>
                      <a:endParaRPr lang="da-DK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85" marR="425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700">
                          <a:effectLst/>
                        </a:rPr>
                        <a:t>loftlift</a:t>
                      </a:r>
                      <a:endParaRPr lang="da-DK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85" marR="425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700">
                          <a:effectLst/>
                        </a:rPr>
                        <a:t>Føler sig trygge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700">
                          <a:effectLst/>
                        </a:rPr>
                        <a:t>En fordel for personalet</a:t>
                      </a:r>
                      <a:endParaRPr lang="da-DK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85" marR="425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700">
                          <a:effectLst/>
                        </a:rPr>
                        <a:t>Ref. Til ABT projektet</a:t>
                      </a:r>
                      <a:endParaRPr lang="da-DK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85" marR="42585" marT="0" marB="0"/>
                </a:tc>
              </a:tr>
              <a:tr h="6293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600" dirty="0">
                          <a:effectLst/>
                        </a:rPr>
                        <a:t>Servicestyrelsen.  2011 Business case for ABT- projekt om forflytning. April 2011. ISBN: 978-87-92743-19-0</a:t>
                      </a:r>
                      <a:endParaRPr lang="da-DK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85" marR="425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700">
                          <a:effectLst/>
                        </a:rPr>
                        <a:t>loftlift</a:t>
                      </a:r>
                      <a:endParaRPr lang="da-DK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85" marR="425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700">
                          <a:effectLst/>
                        </a:rPr>
                        <a:t>Føler sig trygge ved loftliften og en medarbejder, Lettere at komme ud af sengen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700">
                          <a:effectLst/>
                        </a:rPr>
                        <a:t>Rart at den ikke fylder så meget(loftlift), Fordel at den ikke skal sættes til opladning på værelset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700">
                          <a:effectLst/>
                        </a:rPr>
                        <a:t> </a:t>
                      </a:r>
                      <a:endParaRPr lang="da-DK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85" marR="4258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700" dirty="0">
                          <a:effectLst/>
                        </a:rPr>
                        <a:t>17 interview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700" dirty="0">
                          <a:effectLst/>
                        </a:rPr>
                        <a:t>Nedsat kognitivt funktionsniveau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700" dirty="0">
                          <a:effectLst/>
                        </a:rPr>
                        <a:t>Ved ikke de forflyttes med lift</a:t>
                      </a:r>
                      <a:endParaRPr lang="da-DK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585" marR="42585" marT="0" marB="0"/>
                </a:tc>
              </a:tr>
            </a:tbl>
          </a:graphicData>
        </a:graphic>
      </p:graphicFrame>
      <p:sp>
        <p:nvSpPr>
          <p:cNvPr id="4" name="Pladsholder til sidefod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a-DK" smtClean="0">
                <a:solidFill>
                  <a:srgbClr val="000000"/>
                </a:solidFill>
              </a:rPr>
              <a:t>University College Syddanmark, 3. november 2014 Lektor Pia Lysdal Veje</a:t>
            </a:r>
            <a:endParaRPr lang="da-DK">
              <a:solidFill>
                <a:srgbClr val="000000"/>
              </a:solidFill>
            </a:endParaRPr>
          </a:p>
        </p:txBody>
      </p:sp>
      <p:sp>
        <p:nvSpPr>
          <p:cNvPr id="3" name="Tekstboks 2"/>
          <p:cNvSpPr txBox="1"/>
          <p:nvPr/>
        </p:nvSpPr>
        <p:spPr>
          <a:xfrm>
            <a:off x="539552" y="1223174"/>
            <a:ext cx="35910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 dirty="0" smtClean="0"/>
              <a:t>Forskningsprojekt 2013-2016</a:t>
            </a:r>
            <a:endParaRPr lang="da-DK" b="1" dirty="0"/>
          </a:p>
          <a:p>
            <a:r>
              <a:rPr lang="da-DK" b="1" dirty="0"/>
              <a:t>Litteratur </a:t>
            </a:r>
            <a:r>
              <a:rPr lang="da-DK" b="1" dirty="0" err="1"/>
              <a:t>review</a:t>
            </a:r>
            <a:r>
              <a:rPr lang="da-DK" b="1" dirty="0"/>
              <a:t> (</a:t>
            </a:r>
            <a:r>
              <a:rPr lang="da-DK" b="1" dirty="0" err="1"/>
              <a:t>Scoping</a:t>
            </a:r>
            <a:r>
              <a:rPr lang="da-DK" b="1" dirty="0"/>
              <a:t> </a:t>
            </a:r>
            <a:r>
              <a:rPr lang="da-DK" b="1" dirty="0" err="1"/>
              <a:t>review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315196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3072" y="980728"/>
            <a:ext cx="7773988" cy="457200"/>
          </a:xfrm>
        </p:spPr>
        <p:txBody>
          <a:bodyPr/>
          <a:lstStyle/>
          <a:p>
            <a:r>
              <a:rPr lang="da-DK" sz="2000" dirty="0"/>
              <a:t>Egne kompetencer</a:t>
            </a:r>
          </a:p>
        </p:txBody>
      </p:sp>
      <p:graphicFrame>
        <p:nvGraphicFramePr>
          <p:cNvPr id="5" name="Pladsholder til indhold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492858"/>
              </p:ext>
            </p:extLst>
          </p:nvPr>
        </p:nvGraphicFramePr>
        <p:xfrm>
          <a:off x="251520" y="2025650"/>
          <a:ext cx="8682187" cy="40026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28829"/>
                <a:gridCol w="1752740"/>
                <a:gridCol w="3180670"/>
                <a:gridCol w="1119948"/>
              </a:tblGrid>
              <a:tr h="1127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 dirty="0" smtClean="0">
                          <a:effectLst/>
                        </a:rPr>
                        <a:t>Artikeldesign</a:t>
                      </a:r>
                      <a:endParaRPr lang="da-DK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61" marR="537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 dirty="0">
                          <a:effectLst/>
                        </a:rPr>
                        <a:t>Devices</a:t>
                      </a:r>
                      <a:endParaRPr lang="da-DK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61" marR="537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>
                          <a:effectLst/>
                        </a:rPr>
                        <a:t>fund</a:t>
                      </a:r>
                      <a:endParaRPr lang="da-DK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61" marR="537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 dirty="0">
                          <a:effectLst/>
                        </a:rPr>
                        <a:t> </a:t>
                      </a:r>
                      <a:r>
                        <a:rPr lang="da-DK" sz="900" dirty="0" smtClean="0">
                          <a:effectLst/>
                        </a:rPr>
                        <a:t>Design</a:t>
                      </a:r>
                      <a:endParaRPr lang="da-DK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61" marR="53761" marT="0" marB="0"/>
                </a:tc>
              </a:tr>
              <a:tr h="10668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700" dirty="0">
                          <a:effectLst/>
                        </a:rPr>
                        <a:t>Brandt Å, </a:t>
                      </a:r>
                      <a:r>
                        <a:rPr lang="da-DK" sz="700" dirty="0" err="1">
                          <a:effectLst/>
                        </a:rPr>
                        <a:t>iwarsson</a:t>
                      </a:r>
                      <a:r>
                        <a:rPr lang="da-DK" sz="700" dirty="0">
                          <a:effectLst/>
                        </a:rPr>
                        <a:t> S, </a:t>
                      </a:r>
                      <a:r>
                        <a:rPr lang="da-DK" sz="700" dirty="0" err="1">
                          <a:effectLst/>
                        </a:rPr>
                        <a:t>Ståhl</a:t>
                      </a:r>
                      <a:r>
                        <a:rPr lang="da-DK" sz="700" dirty="0">
                          <a:effectLst/>
                        </a:rPr>
                        <a:t> A. 2003. </a:t>
                      </a:r>
                      <a:r>
                        <a:rPr lang="da-DK" sz="700" dirty="0" err="1">
                          <a:effectLst/>
                        </a:rPr>
                        <a:t>Satisfaction</a:t>
                      </a:r>
                      <a:r>
                        <a:rPr lang="da-DK" sz="700" dirty="0">
                          <a:effectLst/>
                        </a:rPr>
                        <a:t> with rollators </a:t>
                      </a:r>
                      <a:r>
                        <a:rPr lang="da-DK" sz="700" dirty="0" err="1">
                          <a:effectLst/>
                        </a:rPr>
                        <a:t>among</a:t>
                      </a:r>
                      <a:r>
                        <a:rPr lang="da-DK" sz="700" dirty="0">
                          <a:effectLst/>
                        </a:rPr>
                        <a:t> </a:t>
                      </a:r>
                      <a:r>
                        <a:rPr lang="da-DK" sz="700" dirty="0" err="1">
                          <a:effectLst/>
                        </a:rPr>
                        <a:t>community-living</a:t>
                      </a:r>
                      <a:r>
                        <a:rPr lang="da-DK" sz="700" dirty="0">
                          <a:effectLst/>
                        </a:rPr>
                        <a:t> </a:t>
                      </a:r>
                      <a:r>
                        <a:rPr lang="da-DK" sz="700" dirty="0" err="1">
                          <a:effectLst/>
                        </a:rPr>
                        <a:t>users</a:t>
                      </a:r>
                      <a:r>
                        <a:rPr lang="da-DK" sz="700" dirty="0">
                          <a:effectLst/>
                        </a:rPr>
                        <a:t>: a </a:t>
                      </a:r>
                      <a:r>
                        <a:rPr lang="da-DK" sz="700" dirty="0" err="1">
                          <a:effectLst/>
                        </a:rPr>
                        <a:t>follow-up</a:t>
                      </a:r>
                      <a:r>
                        <a:rPr lang="da-DK" sz="700" dirty="0">
                          <a:effectLst/>
                        </a:rPr>
                        <a:t> </a:t>
                      </a:r>
                      <a:r>
                        <a:rPr lang="da-DK" sz="700" dirty="0" err="1">
                          <a:effectLst/>
                        </a:rPr>
                        <a:t>study</a:t>
                      </a:r>
                      <a:r>
                        <a:rPr lang="da-DK" sz="700" dirty="0">
                          <a:effectLst/>
                        </a:rPr>
                        <a:t>. </a:t>
                      </a:r>
                      <a:r>
                        <a:rPr lang="da-DK" sz="700" dirty="0" err="1">
                          <a:effectLst/>
                        </a:rPr>
                        <a:t>Disability</a:t>
                      </a:r>
                      <a:r>
                        <a:rPr lang="da-DK" sz="700" dirty="0">
                          <a:effectLst/>
                        </a:rPr>
                        <a:t> and Rehabilitation, 2003; vol. 25 no. 7, 343-353</a:t>
                      </a:r>
                      <a:endParaRPr lang="da-DK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61" marR="537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 dirty="0">
                          <a:effectLst/>
                        </a:rPr>
                        <a:t>rollator</a:t>
                      </a:r>
                      <a:endParaRPr lang="da-DK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61" marR="537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800" dirty="0">
                          <a:effectLst/>
                        </a:rPr>
                        <a:t>Manglende tilfredshed skyldes: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800" dirty="0">
                          <a:effectLst/>
                        </a:rPr>
                        <a:t>Vægten, transporten, ”</a:t>
                      </a:r>
                      <a:r>
                        <a:rPr lang="da-DK" sz="800" dirty="0" err="1">
                          <a:effectLst/>
                        </a:rPr>
                        <a:t>effort</a:t>
                      </a:r>
                      <a:r>
                        <a:rPr lang="da-DK" sz="800" dirty="0">
                          <a:effectLst/>
                        </a:rPr>
                        <a:t>”, </a:t>
                      </a:r>
                      <a:r>
                        <a:rPr lang="da-DK" sz="800" dirty="0" err="1">
                          <a:effectLst/>
                        </a:rPr>
                        <a:t>comfort</a:t>
                      </a:r>
                      <a:r>
                        <a:rPr lang="da-DK" sz="800" dirty="0">
                          <a:effectLst/>
                        </a:rPr>
                        <a:t>(</a:t>
                      </a:r>
                      <a:r>
                        <a:rPr lang="da-DK" sz="800" dirty="0" err="1">
                          <a:effectLst/>
                        </a:rPr>
                        <a:t>flovhed,føler</a:t>
                      </a:r>
                      <a:r>
                        <a:rPr lang="da-DK" sz="800" dirty="0">
                          <a:effectLst/>
                        </a:rPr>
                        <a:t> sig gammel), </a:t>
                      </a:r>
                      <a:r>
                        <a:rPr lang="da-DK" sz="800" dirty="0" err="1">
                          <a:effectLst/>
                        </a:rPr>
                        <a:t>adjustment</a:t>
                      </a:r>
                      <a:r>
                        <a:rPr lang="da-DK" sz="800" dirty="0">
                          <a:effectLst/>
                        </a:rPr>
                        <a:t>, </a:t>
                      </a:r>
                      <a:r>
                        <a:rPr lang="da-DK" sz="800" dirty="0" err="1">
                          <a:effectLst/>
                        </a:rPr>
                        <a:t>profesional</a:t>
                      </a:r>
                      <a:r>
                        <a:rPr lang="da-DK" sz="800" dirty="0">
                          <a:effectLst/>
                        </a:rPr>
                        <a:t> service, </a:t>
                      </a:r>
                      <a:r>
                        <a:rPr lang="da-DK" sz="800" dirty="0" err="1">
                          <a:effectLst/>
                        </a:rPr>
                        <a:t>follow-up</a:t>
                      </a:r>
                      <a:r>
                        <a:rPr lang="da-DK" sz="800" dirty="0">
                          <a:effectLst/>
                        </a:rPr>
                        <a:t> service. Andre folks reaktioner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800" dirty="0">
                          <a:effectLst/>
                        </a:rPr>
                        <a:t>Generelt mere tilfredse efter 4mdr. end ved start samt at utilfredshedspunkterne aftog over tid, kvinder/enlige/</a:t>
                      </a:r>
                      <a:r>
                        <a:rPr lang="da-DK" sz="800" dirty="0" err="1">
                          <a:effectLst/>
                        </a:rPr>
                        <a:t>first</a:t>
                      </a:r>
                      <a:r>
                        <a:rPr lang="da-DK" sz="800" dirty="0">
                          <a:effectLst/>
                        </a:rPr>
                        <a:t> time </a:t>
                      </a:r>
                      <a:r>
                        <a:rPr lang="da-DK" sz="800" dirty="0" err="1">
                          <a:effectLst/>
                        </a:rPr>
                        <a:t>user</a:t>
                      </a:r>
                      <a:r>
                        <a:rPr lang="da-DK" sz="800" dirty="0">
                          <a:effectLst/>
                        </a:rPr>
                        <a:t>/lav frekvens af brug var mere utilfredse, ventetiden har betydning </a:t>
                      </a:r>
                      <a:endParaRPr lang="da-DK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61" marR="537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 dirty="0">
                          <a:effectLst/>
                        </a:rPr>
                        <a:t>89/64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 dirty="0" err="1">
                          <a:effectLst/>
                        </a:rPr>
                        <a:t>Follow</a:t>
                      </a:r>
                      <a:r>
                        <a:rPr lang="da-DK" sz="900" dirty="0">
                          <a:effectLst/>
                        </a:rPr>
                        <a:t> up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 dirty="0">
                          <a:effectLst/>
                        </a:rPr>
                        <a:t>Quest 1,0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 dirty="0">
                          <a:effectLst/>
                        </a:rPr>
                        <a:t>17 modeller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 dirty="0">
                          <a:effectLst/>
                        </a:rPr>
                        <a:t>Køn=</a:t>
                      </a:r>
                      <a:r>
                        <a:rPr lang="da-DK" sz="900" dirty="0" err="1">
                          <a:effectLst/>
                        </a:rPr>
                        <a:t>confounder</a:t>
                      </a:r>
                      <a:endParaRPr lang="da-DK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61" marR="53761" marT="0" marB="0"/>
                </a:tc>
              </a:tr>
              <a:tr h="6515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700" dirty="0" err="1">
                          <a:effectLst/>
                        </a:rPr>
                        <a:t>Karmarkar</a:t>
                      </a:r>
                      <a:r>
                        <a:rPr lang="da-DK" sz="700" dirty="0">
                          <a:effectLst/>
                        </a:rPr>
                        <a:t> AM, Collins DM, </a:t>
                      </a:r>
                      <a:r>
                        <a:rPr lang="da-DK" sz="700" dirty="0" err="1">
                          <a:effectLst/>
                        </a:rPr>
                        <a:t>Kelleher</a:t>
                      </a:r>
                      <a:r>
                        <a:rPr lang="da-DK" sz="700" dirty="0">
                          <a:effectLst/>
                        </a:rPr>
                        <a:t> A, Cooper RA. 2009. </a:t>
                      </a:r>
                      <a:r>
                        <a:rPr lang="da-DK" sz="700" dirty="0" err="1">
                          <a:effectLst/>
                        </a:rPr>
                        <a:t>Satisfaction</a:t>
                      </a:r>
                      <a:r>
                        <a:rPr lang="da-DK" sz="700" dirty="0">
                          <a:effectLst/>
                        </a:rPr>
                        <a:t> </a:t>
                      </a:r>
                      <a:r>
                        <a:rPr lang="da-DK" sz="700" dirty="0" err="1">
                          <a:effectLst/>
                        </a:rPr>
                        <a:t>related</a:t>
                      </a:r>
                      <a:r>
                        <a:rPr lang="da-DK" sz="700" dirty="0">
                          <a:effectLst/>
                        </a:rPr>
                        <a:t> to </a:t>
                      </a:r>
                      <a:r>
                        <a:rPr lang="da-DK" sz="700" dirty="0" err="1">
                          <a:effectLst/>
                        </a:rPr>
                        <a:t>wheelchair</a:t>
                      </a:r>
                      <a:r>
                        <a:rPr lang="da-DK" sz="700" dirty="0">
                          <a:effectLst/>
                        </a:rPr>
                        <a:t> </a:t>
                      </a:r>
                      <a:r>
                        <a:rPr lang="da-DK" sz="700" dirty="0" err="1">
                          <a:effectLst/>
                        </a:rPr>
                        <a:t>use</a:t>
                      </a:r>
                      <a:r>
                        <a:rPr lang="da-DK" sz="700" dirty="0">
                          <a:effectLst/>
                        </a:rPr>
                        <a:t> in </a:t>
                      </a:r>
                      <a:r>
                        <a:rPr lang="da-DK" sz="700" dirty="0" err="1">
                          <a:effectLst/>
                        </a:rPr>
                        <a:t>older</a:t>
                      </a:r>
                      <a:r>
                        <a:rPr lang="da-DK" sz="700" dirty="0">
                          <a:effectLst/>
                        </a:rPr>
                        <a:t> </a:t>
                      </a:r>
                      <a:r>
                        <a:rPr lang="da-DK" sz="700" dirty="0" err="1">
                          <a:effectLst/>
                        </a:rPr>
                        <a:t>adults</a:t>
                      </a:r>
                      <a:r>
                        <a:rPr lang="da-DK" sz="700" dirty="0">
                          <a:effectLst/>
                        </a:rPr>
                        <a:t> in </a:t>
                      </a:r>
                      <a:r>
                        <a:rPr lang="da-DK" sz="700" dirty="0" err="1">
                          <a:effectLst/>
                        </a:rPr>
                        <a:t>both</a:t>
                      </a:r>
                      <a:r>
                        <a:rPr lang="da-DK" sz="700" dirty="0">
                          <a:effectLst/>
                        </a:rPr>
                        <a:t> </a:t>
                      </a:r>
                      <a:r>
                        <a:rPr lang="da-DK" sz="700" dirty="0" err="1">
                          <a:effectLst/>
                        </a:rPr>
                        <a:t>nursing</a:t>
                      </a:r>
                      <a:r>
                        <a:rPr lang="da-DK" sz="700" dirty="0">
                          <a:effectLst/>
                        </a:rPr>
                        <a:t> </a:t>
                      </a:r>
                      <a:r>
                        <a:rPr lang="da-DK" sz="700" dirty="0" err="1">
                          <a:effectLst/>
                        </a:rPr>
                        <a:t>homes</a:t>
                      </a:r>
                      <a:r>
                        <a:rPr lang="da-DK" sz="700" dirty="0">
                          <a:effectLst/>
                        </a:rPr>
                        <a:t> and </a:t>
                      </a:r>
                      <a:r>
                        <a:rPr lang="da-DK" sz="700" dirty="0" err="1">
                          <a:effectLst/>
                        </a:rPr>
                        <a:t>community</a:t>
                      </a:r>
                      <a:r>
                        <a:rPr lang="da-DK" sz="700" dirty="0">
                          <a:effectLst/>
                        </a:rPr>
                        <a:t> </a:t>
                      </a:r>
                      <a:r>
                        <a:rPr lang="da-DK" sz="700" dirty="0" err="1">
                          <a:effectLst/>
                        </a:rPr>
                        <a:t>dweeling</a:t>
                      </a:r>
                      <a:r>
                        <a:rPr lang="da-DK" sz="700" dirty="0">
                          <a:effectLst/>
                        </a:rPr>
                        <a:t>. </a:t>
                      </a:r>
                      <a:r>
                        <a:rPr lang="da-DK" sz="700" dirty="0" err="1">
                          <a:effectLst/>
                        </a:rPr>
                        <a:t>Disability</a:t>
                      </a:r>
                      <a:r>
                        <a:rPr lang="da-DK" sz="700" dirty="0">
                          <a:effectLst/>
                        </a:rPr>
                        <a:t> and Rehabilitation: assistive  Technology, September 2009; 4(5): 337-343</a:t>
                      </a:r>
                      <a:endParaRPr lang="da-DK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61" marR="537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 dirty="0">
                          <a:effectLst/>
                        </a:rPr>
                        <a:t>kørestol</a:t>
                      </a:r>
                      <a:endParaRPr lang="da-DK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61" marR="537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800" dirty="0">
                          <a:effectLst/>
                        </a:rPr>
                        <a:t>Sammenligning af tilfredshed på plejehjem og hjemmepleje</a:t>
                      </a:r>
                      <a:endParaRPr lang="da-DK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61" marR="537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 dirty="0">
                          <a:effectLst/>
                        </a:rPr>
                        <a:t>132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 dirty="0">
                          <a:effectLst/>
                        </a:rPr>
                        <a:t>Quebec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 dirty="0" err="1">
                          <a:effectLst/>
                        </a:rPr>
                        <a:t>Older</a:t>
                      </a:r>
                      <a:r>
                        <a:rPr lang="da-DK" sz="900" dirty="0">
                          <a:effectLst/>
                        </a:rPr>
                        <a:t> </a:t>
                      </a:r>
                      <a:r>
                        <a:rPr lang="da-DK" sz="900" dirty="0" err="1">
                          <a:effectLst/>
                        </a:rPr>
                        <a:t>americans</a:t>
                      </a:r>
                      <a:endParaRPr lang="da-DK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61" marR="53761" marT="0" marB="0"/>
                </a:tc>
              </a:tr>
              <a:tr h="14964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700" dirty="0" err="1">
                          <a:effectLst/>
                        </a:rPr>
                        <a:t>Löfqvist</a:t>
                      </a:r>
                      <a:r>
                        <a:rPr lang="da-DK" sz="700" dirty="0">
                          <a:effectLst/>
                        </a:rPr>
                        <a:t> C, </a:t>
                      </a:r>
                      <a:r>
                        <a:rPr lang="da-DK" sz="700" dirty="0" err="1">
                          <a:effectLst/>
                        </a:rPr>
                        <a:t>Nygren</a:t>
                      </a:r>
                      <a:r>
                        <a:rPr lang="da-DK" sz="700" dirty="0">
                          <a:effectLst/>
                        </a:rPr>
                        <a:t> C, Brandt Å, </a:t>
                      </a:r>
                      <a:r>
                        <a:rPr lang="da-DK" sz="700" dirty="0" err="1">
                          <a:effectLst/>
                        </a:rPr>
                        <a:t>Iwarsson</a:t>
                      </a:r>
                      <a:r>
                        <a:rPr lang="da-DK" sz="700" dirty="0">
                          <a:effectLst/>
                        </a:rPr>
                        <a:t> S. 2009. </a:t>
                      </a:r>
                      <a:r>
                        <a:rPr lang="da-DK" sz="700" dirty="0" err="1">
                          <a:effectLst/>
                        </a:rPr>
                        <a:t>Very</a:t>
                      </a:r>
                      <a:r>
                        <a:rPr lang="da-DK" sz="700" dirty="0">
                          <a:effectLst/>
                        </a:rPr>
                        <a:t> old </a:t>
                      </a:r>
                      <a:r>
                        <a:rPr lang="da-DK" sz="700" dirty="0" err="1">
                          <a:effectLst/>
                        </a:rPr>
                        <a:t>Swedish</a:t>
                      </a:r>
                      <a:r>
                        <a:rPr lang="da-DK" sz="700" dirty="0">
                          <a:effectLst/>
                        </a:rPr>
                        <a:t> </a:t>
                      </a:r>
                      <a:r>
                        <a:rPr lang="da-DK" sz="700" dirty="0" err="1">
                          <a:effectLst/>
                        </a:rPr>
                        <a:t>women´s</a:t>
                      </a:r>
                      <a:r>
                        <a:rPr lang="da-DK" sz="700" dirty="0">
                          <a:effectLst/>
                        </a:rPr>
                        <a:t> </a:t>
                      </a:r>
                      <a:r>
                        <a:rPr lang="da-DK" sz="700" dirty="0" err="1">
                          <a:effectLst/>
                        </a:rPr>
                        <a:t>experiences</a:t>
                      </a:r>
                      <a:r>
                        <a:rPr lang="da-DK" sz="700" dirty="0">
                          <a:effectLst/>
                        </a:rPr>
                        <a:t> of </a:t>
                      </a:r>
                      <a:r>
                        <a:rPr lang="da-DK" sz="700" dirty="0" err="1">
                          <a:effectLst/>
                        </a:rPr>
                        <a:t>mobility</a:t>
                      </a:r>
                      <a:r>
                        <a:rPr lang="da-DK" sz="700" dirty="0">
                          <a:effectLst/>
                        </a:rPr>
                        <a:t> </a:t>
                      </a:r>
                      <a:r>
                        <a:rPr lang="da-DK" sz="700" dirty="0" err="1">
                          <a:effectLst/>
                        </a:rPr>
                        <a:t>devices</a:t>
                      </a:r>
                      <a:r>
                        <a:rPr lang="da-DK" sz="700" dirty="0">
                          <a:effectLst/>
                        </a:rPr>
                        <a:t> in </a:t>
                      </a:r>
                      <a:r>
                        <a:rPr lang="da-DK" sz="700" dirty="0" err="1">
                          <a:effectLst/>
                        </a:rPr>
                        <a:t>everyday</a:t>
                      </a:r>
                      <a:r>
                        <a:rPr lang="da-DK" sz="700" dirty="0">
                          <a:effectLst/>
                        </a:rPr>
                        <a:t> </a:t>
                      </a:r>
                      <a:r>
                        <a:rPr lang="da-DK" sz="700" dirty="0" err="1">
                          <a:effectLst/>
                        </a:rPr>
                        <a:t>occupation</a:t>
                      </a:r>
                      <a:r>
                        <a:rPr lang="da-DK" sz="700" dirty="0">
                          <a:effectLst/>
                        </a:rPr>
                        <a:t>. Scandinavian Journal of </a:t>
                      </a:r>
                      <a:r>
                        <a:rPr lang="da-DK" sz="700" dirty="0" err="1">
                          <a:effectLst/>
                        </a:rPr>
                        <a:t>Occupational</a:t>
                      </a:r>
                      <a:r>
                        <a:rPr lang="da-DK" sz="700" dirty="0">
                          <a:effectLst/>
                        </a:rPr>
                        <a:t> </a:t>
                      </a:r>
                      <a:r>
                        <a:rPr lang="da-DK" sz="700" dirty="0" err="1">
                          <a:effectLst/>
                        </a:rPr>
                        <a:t>Therapy</a:t>
                      </a:r>
                      <a:r>
                        <a:rPr lang="da-DK" sz="700" dirty="0">
                          <a:effectLst/>
                        </a:rPr>
                        <a:t>. 2009; 16: 181-192</a:t>
                      </a:r>
                      <a:endParaRPr lang="da-DK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61" marR="537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 dirty="0">
                          <a:effectLst/>
                        </a:rPr>
                        <a:t>Rollator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 dirty="0" err="1">
                          <a:effectLst/>
                        </a:rPr>
                        <a:t>Walking</a:t>
                      </a:r>
                      <a:r>
                        <a:rPr lang="da-DK" sz="900" dirty="0">
                          <a:effectLst/>
                        </a:rPr>
                        <a:t> </a:t>
                      </a:r>
                      <a:r>
                        <a:rPr lang="da-DK" sz="900" dirty="0" err="1">
                          <a:effectLst/>
                        </a:rPr>
                        <a:t>stick</a:t>
                      </a:r>
                      <a:endParaRPr lang="da-DK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61" marR="537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800" dirty="0">
                          <a:effectLst/>
                        </a:rPr>
                        <a:t>Personlige faktorer og strategier: såsom at kunne tilpasse sig den nye situation(</a:t>
                      </a:r>
                      <a:r>
                        <a:rPr lang="da-DK" sz="800" dirty="0" err="1">
                          <a:effectLst/>
                        </a:rPr>
                        <a:t>adjust,cope</a:t>
                      </a:r>
                      <a:r>
                        <a:rPr lang="da-DK" sz="800" dirty="0">
                          <a:effectLst/>
                        </a:rPr>
                        <a:t>, </a:t>
                      </a:r>
                      <a:r>
                        <a:rPr lang="da-DK" sz="800" dirty="0" err="1">
                          <a:effectLst/>
                        </a:rPr>
                        <a:t>adapt</a:t>
                      </a:r>
                      <a:r>
                        <a:rPr lang="da-DK" sz="800" dirty="0">
                          <a:effectLst/>
                        </a:rPr>
                        <a:t>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800" dirty="0">
                          <a:effectLst/>
                        </a:rPr>
                        <a:t>Attitude: at se teknologien som noget du må acceptere, minder dig om egne begrænsninger, kan forblive aktiv, ses som en samlet løsning på svigt i egenomsorgen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800" dirty="0">
                          <a:effectLst/>
                        </a:rPr>
                        <a:t>Omgivelser: pårørendes hjælp, vejret, tekniske detaljer, samarbejde med andre teknologier i hjemmet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800" dirty="0">
                          <a:effectLst/>
                        </a:rPr>
                        <a:t>Ændringer i afhængighed af teknologien: fra </a:t>
                      </a:r>
                      <a:r>
                        <a:rPr lang="da-DK" sz="800" dirty="0" err="1">
                          <a:effectLst/>
                        </a:rPr>
                        <a:t>facilitering</a:t>
                      </a:r>
                      <a:r>
                        <a:rPr lang="da-DK" sz="800" dirty="0">
                          <a:effectLst/>
                        </a:rPr>
                        <a:t> af gangfunktion til ”</a:t>
                      </a:r>
                      <a:r>
                        <a:rPr lang="da-DK" sz="800" dirty="0" err="1">
                          <a:effectLst/>
                        </a:rPr>
                        <a:t>occupational</a:t>
                      </a:r>
                      <a:r>
                        <a:rPr lang="da-DK" sz="800" dirty="0">
                          <a:effectLst/>
                        </a:rPr>
                        <a:t> performance”, teknologien sås som en nødvendighed og for det meste positivt</a:t>
                      </a:r>
                      <a:endParaRPr lang="da-DK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61" marR="537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>
                          <a:effectLst/>
                        </a:rPr>
                        <a:t>Meget gamle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>
                          <a:effectLst/>
                        </a:rPr>
                        <a:t>Case study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>
                          <a:effectLst/>
                        </a:rPr>
                        <a:t>3 kvinder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>
                          <a:effectLst/>
                        </a:rPr>
                        <a:t>Over tid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>
                          <a:effectLst/>
                        </a:rPr>
                        <a:t> </a:t>
                      </a:r>
                      <a:endParaRPr lang="da-DK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61" marR="53761" marT="0" marB="0"/>
                </a:tc>
              </a:tr>
              <a:tr h="4635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700" dirty="0">
                          <a:effectLst/>
                        </a:rPr>
                        <a:t>Samuelsson K, </a:t>
                      </a:r>
                      <a:r>
                        <a:rPr lang="da-DK" sz="700" dirty="0" err="1">
                          <a:effectLst/>
                        </a:rPr>
                        <a:t>Wressle</a:t>
                      </a:r>
                      <a:r>
                        <a:rPr lang="da-DK" sz="700" dirty="0">
                          <a:effectLst/>
                        </a:rPr>
                        <a:t> E. 2007. User </a:t>
                      </a:r>
                      <a:r>
                        <a:rPr lang="da-DK" sz="700" dirty="0" err="1">
                          <a:effectLst/>
                        </a:rPr>
                        <a:t>satisfaction</a:t>
                      </a:r>
                      <a:r>
                        <a:rPr lang="da-DK" sz="700" dirty="0">
                          <a:effectLst/>
                        </a:rPr>
                        <a:t> with </a:t>
                      </a:r>
                      <a:r>
                        <a:rPr lang="da-DK" sz="700" dirty="0" err="1">
                          <a:effectLst/>
                        </a:rPr>
                        <a:t>mobility</a:t>
                      </a:r>
                      <a:r>
                        <a:rPr lang="da-DK" sz="700" dirty="0">
                          <a:effectLst/>
                        </a:rPr>
                        <a:t> assistive </a:t>
                      </a:r>
                      <a:r>
                        <a:rPr lang="da-DK" sz="700" dirty="0" err="1">
                          <a:effectLst/>
                        </a:rPr>
                        <a:t>device</a:t>
                      </a:r>
                      <a:r>
                        <a:rPr lang="da-DK" sz="700" dirty="0">
                          <a:effectLst/>
                        </a:rPr>
                        <a:t>. An </a:t>
                      </a:r>
                      <a:r>
                        <a:rPr lang="da-DK" sz="700" dirty="0" err="1">
                          <a:effectLst/>
                        </a:rPr>
                        <a:t>important</a:t>
                      </a:r>
                      <a:r>
                        <a:rPr lang="da-DK" sz="700" dirty="0">
                          <a:effectLst/>
                        </a:rPr>
                        <a:t> element in the rehabilitation </a:t>
                      </a:r>
                      <a:r>
                        <a:rPr lang="da-DK" sz="700" dirty="0" err="1">
                          <a:effectLst/>
                        </a:rPr>
                        <a:t>process</a:t>
                      </a:r>
                      <a:r>
                        <a:rPr lang="da-DK" sz="700" dirty="0">
                          <a:effectLst/>
                        </a:rPr>
                        <a:t>. </a:t>
                      </a:r>
                      <a:r>
                        <a:rPr lang="da-DK" sz="700" dirty="0" err="1">
                          <a:effectLst/>
                        </a:rPr>
                        <a:t>Disability</a:t>
                      </a:r>
                      <a:r>
                        <a:rPr lang="da-DK" sz="700" dirty="0">
                          <a:effectLst/>
                        </a:rPr>
                        <a:t> and rehabilitation, 2008; 30(7): 551-558</a:t>
                      </a:r>
                      <a:endParaRPr lang="da-DK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61" marR="537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 dirty="0">
                          <a:effectLst/>
                        </a:rPr>
                        <a:t>Rollator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 dirty="0">
                          <a:effectLst/>
                        </a:rPr>
                        <a:t>Manuel </a:t>
                      </a:r>
                      <a:r>
                        <a:rPr lang="da-DK" sz="900" dirty="0" err="1">
                          <a:effectLst/>
                        </a:rPr>
                        <a:t>wheelchair</a:t>
                      </a:r>
                      <a:endParaRPr lang="da-DK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61" marR="537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800" dirty="0">
                          <a:effectLst/>
                        </a:rPr>
                        <a:t>Tilfredshed handlede om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800" dirty="0">
                          <a:effectLst/>
                        </a:rPr>
                        <a:t>Let at bruge, sikkerhed og vægt samt </a:t>
                      </a:r>
                      <a:r>
                        <a:rPr lang="da-DK" sz="800" dirty="0" err="1">
                          <a:effectLst/>
                        </a:rPr>
                        <a:t>comfort</a:t>
                      </a:r>
                      <a:endParaRPr lang="da-DK" sz="8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800" dirty="0">
                          <a:effectLst/>
                        </a:rPr>
                        <a:t>Uafhængighed, </a:t>
                      </a:r>
                      <a:endParaRPr lang="da-DK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61" marR="5376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a-DK" sz="900" dirty="0">
                          <a:effectLst/>
                        </a:rPr>
                        <a:t>262</a:t>
                      </a:r>
                      <a:endParaRPr lang="da-DK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61" marR="53761" marT="0" marB="0"/>
                </a:tc>
              </a:tr>
            </a:tbl>
          </a:graphicData>
        </a:graphic>
      </p:graphicFrame>
      <p:sp>
        <p:nvSpPr>
          <p:cNvPr id="4" name="Pladsholder til sidefod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>
                <a:solidFill>
                  <a:srgbClr val="000000"/>
                </a:solidFill>
              </a:rPr>
              <a:t>Lektor cand. cur. Pia Lysdal Veje</a:t>
            </a:r>
            <a:endParaRPr lang="da-DK">
              <a:solidFill>
                <a:srgbClr val="000000"/>
              </a:solidFill>
            </a:endParaRPr>
          </a:p>
        </p:txBody>
      </p:sp>
      <p:sp>
        <p:nvSpPr>
          <p:cNvPr id="3" name="Tekstboks 2"/>
          <p:cNvSpPr txBox="1"/>
          <p:nvPr/>
        </p:nvSpPr>
        <p:spPr>
          <a:xfrm>
            <a:off x="251520" y="1556792"/>
            <a:ext cx="368883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 dirty="0" smtClean="0"/>
              <a:t>Forskningsprojekt 2013-2016</a:t>
            </a:r>
            <a:endParaRPr lang="da-DK" b="1" dirty="0"/>
          </a:p>
          <a:p>
            <a:r>
              <a:rPr lang="da-DK" b="1" dirty="0"/>
              <a:t>Litteratur </a:t>
            </a:r>
            <a:r>
              <a:rPr lang="da-DK" b="1" dirty="0" err="1"/>
              <a:t>review</a:t>
            </a:r>
            <a:r>
              <a:rPr lang="da-DK" b="1" dirty="0"/>
              <a:t> (</a:t>
            </a:r>
            <a:r>
              <a:rPr lang="da-DK" b="1" dirty="0" err="1"/>
              <a:t>Scoping</a:t>
            </a:r>
            <a:r>
              <a:rPr lang="da-DK" b="1" dirty="0"/>
              <a:t> </a:t>
            </a:r>
            <a:r>
              <a:rPr lang="da-DK" b="1" dirty="0" err="1"/>
              <a:t>review</a:t>
            </a:r>
            <a:r>
              <a:rPr lang="da-DK" b="1" dirty="0"/>
              <a:t>)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684168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2000" dirty="0" smtClean="0"/>
              <a:t>Egne kompetencer</a:t>
            </a:r>
            <a:endParaRPr lang="da-DK" sz="2000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 smtClean="0"/>
          </a:p>
          <a:p>
            <a:pPr algn="ctr"/>
            <a:r>
              <a:rPr lang="da-DK" sz="2400" dirty="0" smtClean="0"/>
              <a:t>Meningsfuldt engelsk kursus</a:t>
            </a:r>
          </a:p>
          <a:p>
            <a:pPr algn="ctr"/>
            <a:endParaRPr lang="da-DK" sz="2400" dirty="0"/>
          </a:p>
          <a:p>
            <a:pPr algn="ctr"/>
            <a:r>
              <a:rPr lang="da-DK" sz="2400" dirty="0" smtClean="0"/>
              <a:t>Systematik</a:t>
            </a:r>
          </a:p>
          <a:p>
            <a:pPr algn="ctr"/>
            <a:endParaRPr lang="da-DK" sz="2400" dirty="0" smtClean="0"/>
          </a:p>
          <a:p>
            <a:pPr algn="ctr"/>
            <a:r>
              <a:rPr lang="da-DK" sz="2400" dirty="0" smtClean="0"/>
              <a:t>Omfattende litteratursøgning</a:t>
            </a:r>
          </a:p>
          <a:p>
            <a:pPr algn="ctr"/>
            <a:endParaRPr lang="da-DK" sz="2400" dirty="0"/>
          </a:p>
          <a:p>
            <a:pPr algn="ctr"/>
            <a:endParaRPr lang="da-DK" sz="2400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/>
              <a:t>Lektor cand. cur. Pia Lysdal Veje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248550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67544" y="1340768"/>
            <a:ext cx="8385944" cy="4593307"/>
          </a:xfrm>
        </p:spPr>
        <p:txBody>
          <a:bodyPr/>
          <a:lstStyle/>
          <a:p>
            <a:r>
              <a:rPr lang="da-DK" sz="1600" dirty="0" smtClean="0"/>
              <a:t>Forskningsprojekt ved UC </a:t>
            </a:r>
            <a:r>
              <a:rPr lang="da-DK" sz="1600" dirty="0"/>
              <a:t>S</a:t>
            </a:r>
            <a:r>
              <a:rPr lang="da-DK" sz="1600" dirty="0" smtClean="0"/>
              <a:t>yddanmark (2014-2016)</a:t>
            </a:r>
          </a:p>
          <a:p>
            <a:r>
              <a:rPr lang="da-DK" sz="1600" dirty="0" smtClean="0"/>
              <a:t>Kursus i udvikling af kliniske retningslinjer (GRADE) (CFKR) 2015</a:t>
            </a:r>
          </a:p>
          <a:p>
            <a:r>
              <a:rPr lang="da-DK" sz="1600" dirty="0" smtClean="0"/>
              <a:t>Godkendt </a:t>
            </a:r>
            <a:r>
              <a:rPr lang="da-DK" sz="1600" dirty="0" err="1" smtClean="0"/>
              <a:t>PhD</a:t>
            </a:r>
            <a:r>
              <a:rPr lang="da-DK" sz="1600" dirty="0" smtClean="0"/>
              <a:t> protokol SDU 2015</a:t>
            </a:r>
          </a:p>
          <a:p>
            <a:r>
              <a:rPr lang="da-DK" sz="1600" dirty="0" smtClean="0"/>
              <a:t>Præ-ph.d</a:t>
            </a:r>
            <a:r>
              <a:rPr lang="da-DK" sz="1600" dirty="0"/>
              <a:t>. kursus ved det sundhedsvidenskabelige fakultet </a:t>
            </a:r>
            <a:r>
              <a:rPr lang="da-DK" sz="1600" dirty="0" smtClean="0"/>
              <a:t>SDU 2014</a:t>
            </a:r>
          </a:p>
          <a:p>
            <a:r>
              <a:rPr lang="da-DK" sz="1600" dirty="0" smtClean="0"/>
              <a:t>Comprehensive </a:t>
            </a:r>
            <a:r>
              <a:rPr lang="da-DK" sz="1600" dirty="0" err="1"/>
              <a:t>Systematic</a:t>
            </a:r>
            <a:r>
              <a:rPr lang="da-DK" sz="1600" dirty="0"/>
              <a:t> </a:t>
            </a:r>
            <a:r>
              <a:rPr lang="da-DK" sz="1600" dirty="0" err="1"/>
              <a:t>Review</a:t>
            </a:r>
            <a:r>
              <a:rPr lang="da-DK" sz="1600" dirty="0"/>
              <a:t> Training </a:t>
            </a:r>
            <a:r>
              <a:rPr lang="da-DK" sz="1600" dirty="0" smtClean="0"/>
              <a:t>Programme (CFKR) 2014</a:t>
            </a:r>
          </a:p>
          <a:p>
            <a:r>
              <a:rPr lang="da-DK" sz="1600" dirty="0" smtClean="0"/>
              <a:t>Bedømmer </a:t>
            </a:r>
            <a:r>
              <a:rPr lang="da-DK" sz="1600" dirty="0"/>
              <a:t>kursus </a:t>
            </a:r>
            <a:r>
              <a:rPr lang="da-DK" sz="1600" dirty="0" smtClean="0"/>
              <a:t>(CFKR) 2014</a:t>
            </a:r>
          </a:p>
          <a:p>
            <a:endParaRPr lang="da-DK" sz="1600" dirty="0" smtClean="0"/>
          </a:p>
          <a:p>
            <a:r>
              <a:rPr lang="da-DK" sz="1600" dirty="0" smtClean="0"/>
              <a:t>Underviser, lektor og censor 2000-2015</a:t>
            </a:r>
          </a:p>
          <a:p>
            <a:r>
              <a:rPr lang="da-DK" sz="1600" dirty="0" smtClean="0"/>
              <a:t>Klinisk erfaring BBH og FBH 1992–2000</a:t>
            </a:r>
          </a:p>
          <a:p>
            <a:endParaRPr lang="da-DK" sz="1600" dirty="0"/>
          </a:p>
          <a:p>
            <a:r>
              <a:rPr lang="da-DK" sz="1600" dirty="0" smtClean="0"/>
              <a:t>Kandidat </a:t>
            </a:r>
            <a:r>
              <a:rPr lang="da-DK" sz="1600" dirty="0"/>
              <a:t>uddannelsen i </a:t>
            </a:r>
            <a:r>
              <a:rPr lang="da-DK" sz="1600" dirty="0" smtClean="0"/>
              <a:t>sygepleje ved </a:t>
            </a:r>
            <a:r>
              <a:rPr lang="da-DK" sz="1600" dirty="0"/>
              <a:t>Aarhus </a:t>
            </a:r>
            <a:r>
              <a:rPr lang="da-DK" sz="1600" dirty="0" smtClean="0"/>
              <a:t>Universitetet  2007</a:t>
            </a:r>
          </a:p>
          <a:p>
            <a:r>
              <a:rPr lang="da-DK" sz="1600" dirty="0" smtClean="0"/>
              <a:t>Suppleringsuddannelsen ved Aarhus Universitetet 2005</a:t>
            </a:r>
          </a:p>
          <a:p>
            <a:r>
              <a:rPr lang="da-DK" sz="1600" dirty="0" smtClean="0"/>
              <a:t>Sygeplejefaglig diplomeksamen med speciale i uddannelse og undervisning 2000</a:t>
            </a:r>
          </a:p>
          <a:p>
            <a:r>
              <a:rPr lang="da-DK" sz="1600" dirty="0" smtClean="0"/>
              <a:t>Sygeplejerske </a:t>
            </a:r>
            <a:r>
              <a:rPr lang="da-DK" sz="1600" dirty="0"/>
              <a:t>ved Ringsted </a:t>
            </a:r>
            <a:r>
              <a:rPr lang="da-DK" sz="1600" dirty="0" smtClean="0"/>
              <a:t>Sygeplejeskole 1992</a:t>
            </a:r>
          </a:p>
          <a:p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/>
              <a:t>Lektor cand. cur. Pia Lysdal Veje</a:t>
            </a:r>
            <a:endParaRPr lang="da-DK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467544" y="908720"/>
            <a:ext cx="7845996" cy="457200"/>
          </a:xfrm>
        </p:spPr>
        <p:txBody>
          <a:bodyPr/>
          <a:lstStyle/>
          <a:p>
            <a:r>
              <a:rPr lang="da-DK" sz="2000" dirty="0" smtClean="0"/>
              <a:t>Forudsætninger</a:t>
            </a:r>
            <a:endParaRPr lang="da-DK" sz="2000" dirty="0"/>
          </a:p>
        </p:txBody>
      </p:sp>
    </p:spTree>
    <p:extLst>
      <p:ext uri="{BB962C8B-B14F-4D97-AF65-F5344CB8AC3E}">
        <p14:creationId xmlns:p14="http://schemas.microsoft.com/office/powerpoint/2010/main" val="7817170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313936" cy="457200"/>
          </a:xfrm>
        </p:spPr>
        <p:txBody>
          <a:bodyPr/>
          <a:lstStyle/>
          <a:p>
            <a:r>
              <a:rPr lang="da-DK" sz="2000" dirty="0" smtClean="0"/>
              <a:t>Referencer</a:t>
            </a:r>
            <a:r>
              <a:rPr lang="da-DK" dirty="0" smtClean="0"/>
              <a:t> 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611560" y="1412776"/>
            <a:ext cx="8241928" cy="4521299"/>
          </a:xfrm>
        </p:spPr>
        <p:txBody>
          <a:bodyPr/>
          <a:lstStyle/>
          <a:p>
            <a:r>
              <a:rPr lang="da-DK" b="1" dirty="0" smtClean="0"/>
              <a:t>Veje </a:t>
            </a:r>
            <a:r>
              <a:rPr lang="da-DK" b="1" dirty="0"/>
              <a:t>PL</a:t>
            </a:r>
            <a:r>
              <a:rPr lang="da-DK" dirty="0"/>
              <a:t>, Larsen P (2014) The </a:t>
            </a:r>
            <a:r>
              <a:rPr lang="da-DK" dirty="0" err="1"/>
              <a:t>effectiveness</a:t>
            </a:r>
            <a:r>
              <a:rPr lang="da-DK" dirty="0"/>
              <a:t> of </a:t>
            </a:r>
            <a:r>
              <a:rPr lang="da-DK" dirty="0" err="1"/>
              <a:t>bedbathing</a:t>
            </a:r>
            <a:r>
              <a:rPr lang="da-DK" dirty="0"/>
              <a:t> on skin </a:t>
            </a:r>
            <a:r>
              <a:rPr lang="da-DK" dirty="0" err="1"/>
              <a:t>integrity</a:t>
            </a:r>
            <a:r>
              <a:rPr lang="da-DK" dirty="0"/>
              <a:t> and</a:t>
            </a:r>
          </a:p>
          <a:p>
            <a:r>
              <a:rPr lang="da-DK" dirty="0"/>
              <a:t>hospital </a:t>
            </a:r>
            <a:r>
              <a:rPr lang="da-DK" dirty="0" err="1"/>
              <a:t>acqured</a:t>
            </a:r>
            <a:r>
              <a:rPr lang="da-DK" dirty="0"/>
              <a:t> </a:t>
            </a:r>
            <a:r>
              <a:rPr lang="da-DK" dirty="0" err="1"/>
              <a:t>infections</a:t>
            </a:r>
            <a:r>
              <a:rPr lang="da-DK" dirty="0"/>
              <a:t> </a:t>
            </a:r>
            <a:r>
              <a:rPr lang="da-DK" dirty="0" err="1"/>
              <a:t>among</a:t>
            </a:r>
            <a:r>
              <a:rPr lang="da-DK" dirty="0"/>
              <a:t> </a:t>
            </a:r>
            <a:r>
              <a:rPr lang="da-DK" dirty="0" err="1"/>
              <a:t>adult</a:t>
            </a:r>
            <a:r>
              <a:rPr lang="da-DK" dirty="0"/>
              <a:t> patients: a </a:t>
            </a:r>
            <a:r>
              <a:rPr lang="da-DK" dirty="0" err="1"/>
              <a:t>systematic</a:t>
            </a:r>
            <a:r>
              <a:rPr lang="da-DK" dirty="0"/>
              <a:t> </a:t>
            </a:r>
            <a:r>
              <a:rPr lang="da-DK" dirty="0" err="1"/>
              <a:t>review</a:t>
            </a:r>
            <a:r>
              <a:rPr lang="da-DK" dirty="0"/>
              <a:t> protokol. JBI </a:t>
            </a:r>
          </a:p>
          <a:p>
            <a:r>
              <a:rPr lang="da-DK" dirty="0" err="1"/>
              <a:t>Datbase</a:t>
            </a:r>
            <a:r>
              <a:rPr lang="da-DK" dirty="0"/>
              <a:t> of </a:t>
            </a:r>
            <a:r>
              <a:rPr lang="da-DK" dirty="0" err="1"/>
              <a:t>Systematic</a:t>
            </a:r>
            <a:r>
              <a:rPr lang="da-DK" dirty="0"/>
              <a:t> </a:t>
            </a:r>
            <a:r>
              <a:rPr lang="da-DK" dirty="0" err="1"/>
              <a:t>Reviews</a:t>
            </a:r>
            <a:r>
              <a:rPr lang="da-DK" dirty="0"/>
              <a:t> and </a:t>
            </a:r>
            <a:r>
              <a:rPr lang="da-DK" dirty="0" err="1"/>
              <a:t>Implementation</a:t>
            </a:r>
            <a:r>
              <a:rPr lang="da-DK" dirty="0"/>
              <a:t> Reports, 2014; 12(2) 71-81. </a:t>
            </a:r>
          </a:p>
          <a:p>
            <a:r>
              <a:rPr lang="da-DK" u="sng" dirty="0">
                <a:hlinkClick r:id="rId2"/>
              </a:rPr>
              <a:t>http://joannabriggslibrary.org/index.php/jbisrir/article/viewFile/1422/1847</a:t>
            </a:r>
            <a:endParaRPr lang="da-DK" u="sng" dirty="0"/>
          </a:p>
          <a:p>
            <a:endParaRPr lang="da-DK" dirty="0" smtClean="0"/>
          </a:p>
          <a:p>
            <a:r>
              <a:rPr lang="da-DK" dirty="0" smtClean="0"/>
              <a:t>Johannsen CG, Pors NO (red.)(2013) Evidens og systematiske </a:t>
            </a:r>
            <a:r>
              <a:rPr lang="da-DK" dirty="0" err="1" smtClean="0"/>
              <a:t>reviews</a:t>
            </a:r>
            <a:r>
              <a:rPr lang="da-DK" dirty="0" smtClean="0"/>
              <a:t> – En</a:t>
            </a:r>
          </a:p>
          <a:p>
            <a:r>
              <a:rPr lang="da-DK" dirty="0" smtClean="0"/>
              <a:t>introduktion. Samfundslitteratur, 1. udgave.</a:t>
            </a:r>
          </a:p>
          <a:p>
            <a:endParaRPr lang="da-DK" dirty="0"/>
          </a:p>
          <a:p>
            <a:r>
              <a:rPr lang="da-DK" dirty="0" smtClean="0"/>
              <a:t>Joanna </a:t>
            </a:r>
            <a:r>
              <a:rPr lang="da-DK" dirty="0" err="1" smtClean="0"/>
              <a:t>Briggs</a:t>
            </a:r>
            <a:r>
              <a:rPr lang="da-DK" dirty="0" smtClean="0"/>
              <a:t> </a:t>
            </a:r>
            <a:r>
              <a:rPr lang="da-DK" dirty="0" err="1" smtClean="0"/>
              <a:t>Institute</a:t>
            </a:r>
            <a:r>
              <a:rPr lang="da-DK" dirty="0" smtClean="0"/>
              <a:t> (2011) </a:t>
            </a:r>
            <a:r>
              <a:rPr lang="da-DK" dirty="0" err="1" smtClean="0"/>
              <a:t>Reviewers</a:t>
            </a:r>
            <a:r>
              <a:rPr lang="da-DK" dirty="0" smtClean="0"/>
              <a:t> manual. The </a:t>
            </a:r>
            <a:r>
              <a:rPr lang="da-DK" dirty="0" err="1" smtClean="0"/>
              <a:t>University</a:t>
            </a:r>
            <a:r>
              <a:rPr lang="da-DK" dirty="0" smtClean="0"/>
              <a:t> Of Adelaide.</a:t>
            </a:r>
            <a:endParaRPr lang="da-DK" dirty="0"/>
          </a:p>
          <a:p>
            <a:endParaRPr lang="da-DK" dirty="0" smtClean="0"/>
          </a:p>
          <a:p>
            <a:r>
              <a:rPr lang="da-DK" dirty="0" smtClean="0"/>
              <a:t>Joanna </a:t>
            </a:r>
            <a:r>
              <a:rPr lang="da-DK" dirty="0" err="1"/>
              <a:t>Briggs</a:t>
            </a:r>
            <a:r>
              <a:rPr lang="da-DK" dirty="0"/>
              <a:t> </a:t>
            </a:r>
            <a:r>
              <a:rPr lang="da-DK" dirty="0" err="1" smtClean="0"/>
              <a:t>Institute</a:t>
            </a:r>
            <a:r>
              <a:rPr lang="da-DK" dirty="0" smtClean="0"/>
              <a:t> (2011) </a:t>
            </a:r>
            <a:r>
              <a:rPr lang="da-DK" dirty="0" err="1" smtClean="0"/>
              <a:t>Sumari</a:t>
            </a:r>
            <a:r>
              <a:rPr lang="da-DK" dirty="0" smtClean="0"/>
              <a:t>. User Manual: Version5,0. The Joanne </a:t>
            </a:r>
            <a:r>
              <a:rPr lang="da-DK" dirty="0" err="1" smtClean="0"/>
              <a:t>Briggs</a:t>
            </a:r>
            <a:r>
              <a:rPr lang="da-DK" dirty="0" smtClean="0"/>
              <a:t> </a:t>
            </a:r>
          </a:p>
          <a:p>
            <a:r>
              <a:rPr lang="da-DK" dirty="0" err="1" smtClean="0"/>
              <a:t>Institute</a:t>
            </a:r>
            <a:r>
              <a:rPr lang="da-DK" dirty="0" smtClean="0"/>
              <a:t>.</a:t>
            </a:r>
          </a:p>
          <a:p>
            <a:endParaRPr lang="da-DK" dirty="0"/>
          </a:p>
          <a:p>
            <a:r>
              <a:rPr lang="da-DK" dirty="0" err="1" smtClean="0"/>
              <a:t>Habichht</a:t>
            </a:r>
            <a:r>
              <a:rPr lang="da-DK" dirty="0" smtClean="0"/>
              <a:t> A (2011) Vurder Selv Evidens. Munksgaard Danmark. 1. udgave, 1. oplag.</a:t>
            </a:r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/>
              <a:t>Lektor cand. cur. Pia Lysdal Veje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884023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01968" cy="988020"/>
          </a:xfrm>
        </p:spPr>
        <p:txBody>
          <a:bodyPr/>
          <a:lstStyle/>
          <a:p>
            <a:pPr lvl="0"/>
            <a:r>
              <a:rPr lang="da-DK" sz="2000" dirty="0"/>
              <a:t>Systematiske </a:t>
            </a:r>
            <a:r>
              <a:rPr lang="da-DK" sz="2000" dirty="0" err="1"/>
              <a:t>Reviews</a:t>
            </a:r>
            <a:r>
              <a:rPr lang="da-DK" sz="2000" dirty="0"/>
              <a:t> </a:t>
            </a:r>
            <a:r>
              <a:rPr lang="da-DK" sz="2000" dirty="0" smtClean="0"/>
              <a:t/>
            </a:r>
            <a:br>
              <a:rPr lang="da-DK" sz="2000" dirty="0" smtClean="0"/>
            </a:br>
            <a:r>
              <a:rPr lang="da-DK" sz="2000" dirty="0" smtClean="0"/>
              <a:t>– </a:t>
            </a:r>
            <a:r>
              <a:rPr lang="da-DK" sz="2000" dirty="0"/>
              <a:t>Grundlag for Undervisning i </a:t>
            </a:r>
            <a:r>
              <a:rPr lang="da-DK" sz="2000" dirty="0" smtClean="0"/>
              <a:t>Professionsbacheloruddannelserne </a:t>
            </a:r>
            <a:br>
              <a:rPr lang="da-DK" sz="2000" dirty="0" smtClean="0"/>
            </a:br>
            <a:r>
              <a:rPr lang="da-DK" sz="2000" dirty="0" smtClean="0"/>
              <a:t>indenfor Sundhedsområdet</a:t>
            </a:r>
            <a:r>
              <a:rPr lang="da-DK" sz="2000" dirty="0"/>
              <a:t>?”</a:t>
            </a:r>
            <a:br>
              <a:rPr lang="da-DK" sz="2000" dirty="0"/>
            </a:br>
            <a:endParaRPr lang="da-DK" sz="2000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/>
              <a:t>Lektor cand. cur. Pia Lysdal Veje</a:t>
            </a:r>
            <a:endParaRPr lang="da-DK"/>
          </a:p>
        </p:txBody>
      </p:sp>
      <p:pic>
        <p:nvPicPr>
          <p:cNvPr id="5" name="Billed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916832"/>
            <a:ext cx="5108056" cy="383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968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7773988" cy="457200"/>
          </a:xfrm>
        </p:spPr>
        <p:txBody>
          <a:bodyPr/>
          <a:lstStyle/>
          <a:p>
            <a:r>
              <a:rPr lang="da-DK" sz="2000" dirty="0"/>
              <a:t>Erfaringer med at arbejde med systematisk </a:t>
            </a:r>
            <a:r>
              <a:rPr lang="da-DK" sz="2000" dirty="0" err="1" smtClean="0"/>
              <a:t>review</a:t>
            </a:r>
            <a:r>
              <a:rPr lang="da-DK" sz="2000" dirty="0" smtClean="0"/>
              <a:t> om </a:t>
            </a:r>
            <a:r>
              <a:rPr lang="da-DK" sz="2000" dirty="0"/>
              <a:t>sengebad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da-DK" sz="3200" dirty="0"/>
              <a:t>Betydning for undervisningen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a-DK" sz="3200" dirty="0"/>
              <a:t>Betydning for de </a:t>
            </a:r>
            <a:r>
              <a:rPr lang="da-DK" sz="3200" dirty="0" smtClean="0"/>
              <a:t>studerende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a-DK" sz="3200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/>
              <a:t>Lektor cand. cur. Pia Lysdal Veje</a:t>
            </a:r>
            <a:endParaRPr lang="da-DK"/>
          </a:p>
        </p:txBody>
      </p:sp>
      <p:pic>
        <p:nvPicPr>
          <p:cNvPr id="6" name="Billed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3212976"/>
            <a:ext cx="5544616" cy="2663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6173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6088" y="404664"/>
            <a:ext cx="7773988" cy="457200"/>
          </a:xfrm>
        </p:spPr>
        <p:txBody>
          <a:bodyPr/>
          <a:lstStyle/>
          <a:p>
            <a:r>
              <a:rPr lang="da-DK" sz="2000" dirty="0" smtClean="0"/>
              <a:t>Betydning for undervisningen og </a:t>
            </a:r>
            <a:br>
              <a:rPr lang="da-DK" sz="2000" dirty="0" smtClean="0"/>
            </a:br>
            <a:r>
              <a:rPr lang="da-DK" sz="2000" dirty="0" smtClean="0"/>
              <a:t>de studerende</a:t>
            </a:r>
            <a:endParaRPr lang="da-DK" sz="2000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11176" y="1628800"/>
            <a:ext cx="8277492" cy="473732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dirty="0" smtClean="0"/>
              <a:t>En del af talentstrategi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dirty="0" smtClean="0"/>
              <a:t>Opgivet som basislitteratur i modulplanen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dirty="0" smtClean="0"/>
              <a:t>Undervisningen i litteratursøgning har integreret mere om </a:t>
            </a:r>
            <a:r>
              <a:rPr lang="da-DK" sz="1600" dirty="0" err="1" smtClean="0"/>
              <a:t>reviews</a:t>
            </a:r>
            <a:r>
              <a:rPr lang="da-DK" sz="1600" dirty="0" smtClean="0"/>
              <a:t> samt</a:t>
            </a:r>
          </a:p>
          <a:p>
            <a:r>
              <a:rPr lang="da-DK" sz="1600" dirty="0" smtClean="0"/>
              <a:t>    flere/andre databaser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dirty="0" smtClean="0"/>
              <a:t>Undervisning </a:t>
            </a:r>
            <a:r>
              <a:rPr lang="da-DK" sz="1600" dirty="0"/>
              <a:t>i  udarbejdelse af systematiske </a:t>
            </a:r>
            <a:r>
              <a:rPr lang="da-DK" sz="1600" dirty="0" err="1"/>
              <a:t>review</a:t>
            </a:r>
            <a:r>
              <a:rPr lang="da-DK" sz="1600" dirty="0"/>
              <a:t> på modul </a:t>
            </a:r>
            <a:r>
              <a:rPr lang="da-DK" sz="1600" dirty="0" smtClean="0"/>
              <a:t>9 (2015)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dirty="0" smtClean="0">
                <a:solidFill>
                  <a:schemeClr val="accent4"/>
                </a:solidFill>
              </a:rPr>
              <a:t>Thomsen </a:t>
            </a:r>
            <a:r>
              <a:rPr lang="da-DK" sz="1600" dirty="0">
                <a:solidFill>
                  <a:schemeClr val="accent4"/>
                </a:solidFill>
              </a:rPr>
              <a:t>LS, Christensen </a:t>
            </a:r>
            <a:r>
              <a:rPr lang="da-DK" sz="1600" dirty="0" smtClean="0">
                <a:solidFill>
                  <a:schemeClr val="accent4"/>
                </a:solidFill>
              </a:rPr>
              <a:t>AP </a:t>
            </a:r>
            <a:r>
              <a:rPr lang="da-DK" sz="1600" dirty="0">
                <a:solidFill>
                  <a:schemeClr val="accent4"/>
                </a:solidFill>
              </a:rPr>
              <a:t>(2015) Udfører sygeplejerskerne mundpleje? – </a:t>
            </a:r>
            <a:r>
              <a:rPr lang="da-DK" sz="1600" dirty="0" smtClean="0">
                <a:solidFill>
                  <a:schemeClr val="accent4"/>
                </a:solidFill>
              </a:rPr>
              <a:t>Et </a:t>
            </a:r>
            <a:r>
              <a:rPr lang="da-DK" sz="1600" dirty="0" err="1" smtClean="0">
                <a:solidFill>
                  <a:schemeClr val="accent4"/>
                </a:solidFill>
              </a:rPr>
              <a:t>litteraturreview</a:t>
            </a:r>
            <a:r>
              <a:rPr lang="da-DK" sz="1600" dirty="0" smtClean="0">
                <a:solidFill>
                  <a:schemeClr val="accent4"/>
                </a:solidFill>
              </a:rPr>
              <a:t>. Bachelorprojekt </a:t>
            </a:r>
            <a:r>
              <a:rPr lang="da-DK" sz="1600" dirty="0">
                <a:solidFill>
                  <a:schemeClr val="accent4"/>
                </a:solidFill>
              </a:rPr>
              <a:t>UC Syddanmark </a:t>
            </a:r>
            <a:r>
              <a:rPr lang="da-DK" sz="1600" dirty="0" smtClean="0">
                <a:solidFill>
                  <a:schemeClr val="accent4"/>
                </a:solidFill>
              </a:rPr>
              <a:t>Sygeplejerskeuddannelsen Sønderborg</a:t>
            </a:r>
            <a:r>
              <a:rPr lang="da-DK" sz="1600" dirty="0">
                <a:solidFill>
                  <a:schemeClr val="accent4"/>
                </a:solidFill>
              </a:rPr>
              <a:t>. </a:t>
            </a:r>
            <a:endParaRPr lang="da-DK" sz="1600" dirty="0" smtClean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dirty="0" smtClean="0"/>
              <a:t>Veje </a:t>
            </a:r>
            <a:r>
              <a:rPr lang="da-DK" sz="1600" dirty="0"/>
              <a:t>PL, Ketelsen S, </a:t>
            </a:r>
            <a:r>
              <a:rPr lang="da-DK" sz="1600" dirty="0" err="1"/>
              <a:t>Högden</a:t>
            </a:r>
            <a:r>
              <a:rPr lang="da-DK" sz="1600" dirty="0"/>
              <a:t> AM, Anette E (2014) Tryksårsforebyggelse</a:t>
            </a:r>
          </a:p>
          <a:p>
            <a:r>
              <a:rPr lang="da-DK" sz="1600" dirty="0" smtClean="0"/>
              <a:t>	  Hælaflastning </a:t>
            </a:r>
            <a:r>
              <a:rPr lang="da-DK" sz="1600" dirty="0"/>
              <a:t>– som at være i en </a:t>
            </a:r>
            <a:r>
              <a:rPr lang="da-DK" sz="1600" dirty="0" err="1"/>
              <a:t>vatsky</a:t>
            </a:r>
            <a:r>
              <a:rPr lang="da-DK" sz="1600" dirty="0"/>
              <a:t>. Sygeplejefestival (DSR) </a:t>
            </a:r>
            <a:r>
              <a:rPr lang="da-DK" sz="1600" dirty="0" smtClean="0"/>
              <a:t>2014.</a:t>
            </a:r>
          </a:p>
          <a:p>
            <a:r>
              <a:rPr lang="da-DK" sz="1600" dirty="0" smtClean="0"/>
              <a:t>     Abstrakt/Poster</a:t>
            </a:r>
            <a:r>
              <a:rPr lang="da-DK" sz="16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dirty="0" smtClean="0"/>
              <a:t>Veje </a:t>
            </a:r>
            <a:r>
              <a:rPr lang="da-DK" sz="1600" dirty="0"/>
              <a:t>PL, Dall JS (2014) Plastikbækken sender stålbækken på </a:t>
            </a:r>
            <a:r>
              <a:rPr lang="da-DK" sz="1600" dirty="0" smtClean="0"/>
              <a:t>pension.</a:t>
            </a:r>
          </a:p>
          <a:p>
            <a:r>
              <a:rPr lang="da-DK" sz="1600" dirty="0" smtClean="0"/>
              <a:t>     Sygeplejersken </a:t>
            </a:r>
            <a:r>
              <a:rPr lang="da-DK" sz="1600" dirty="0"/>
              <a:t>nr</a:t>
            </a:r>
            <a:r>
              <a:rPr lang="da-DK" sz="1600" dirty="0" smtClean="0"/>
              <a:t>. 11/2014</a:t>
            </a:r>
            <a:endParaRPr lang="da-DK" sz="1600" dirty="0"/>
          </a:p>
          <a:p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/>
              <a:t>Lektor cand. cur. Pia Lysdal Veje</a:t>
            </a:r>
            <a:endParaRPr lang="da-DK"/>
          </a:p>
        </p:txBody>
      </p:sp>
      <p:sp>
        <p:nvSpPr>
          <p:cNvPr id="5" name="7-takket stjerne 4"/>
          <p:cNvSpPr/>
          <p:nvPr/>
        </p:nvSpPr>
        <p:spPr>
          <a:xfrm>
            <a:off x="149252" y="3399482"/>
            <a:ext cx="457200" cy="436860"/>
          </a:xfrm>
          <a:prstGeom prst="star7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382061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7773988" cy="457200"/>
          </a:xfrm>
        </p:spPr>
        <p:txBody>
          <a:bodyPr/>
          <a:lstStyle/>
          <a:p>
            <a:r>
              <a:rPr lang="da-DK" sz="2000" dirty="0"/>
              <a:t>Betydning for undervisningen og </a:t>
            </a:r>
            <a:r>
              <a:rPr lang="da-DK" sz="2000" dirty="0" smtClean="0"/>
              <a:t/>
            </a:r>
            <a:br>
              <a:rPr lang="da-DK" sz="2000" dirty="0" smtClean="0"/>
            </a:br>
            <a:r>
              <a:rPr lang="da-DK" sz="2000" dirty="0" smtClean="0"/>
              <a:t>de </a:t>
            </a:r>
            <a:r>
              <a:rPr lang="da-DK" sz="2000" dirty="0"/>
              <a:t>studerende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611560" y="1556792"/>
            <a:ext cx="7737872" cy="4305275"/>
          </a:xfrm>
        </p:spPr>
        <p:txBody>
          <a:bodyPr/>
          <a:lstStyle/>
          <a:p>
            <a:endParaRPr lang="da-DK" dirty="0" smtClean="0"/>
          </a:p>
          <a:p>
            <a:endParaRPr lang="da-DK" dirty="0"/>
          </a:p>
          <a:p>
            <a:r>
              <a:rPr lang="da-DK" sz="2400" dirty="0" smtClean="0"/>
              <a:t>” det er en af de bedste oplevelser jeg nogensinde har haft….”   </a:t>
            </a:r>
            <a:r>
              <a:rPr lang="da-DK" sz="1200" dirty="0" smtClean="0"/>
              <a:t>(Leah Sejrup Thomsen 2015)</a:t>
            </a:r>
          </a:p>
          <a:p>
            <a:r>
              <a:rPr lang="da-DK" sz="2400" dirty="0"/>
              <a:t> </a:t>
            </a:r>
            <a:r>
              <a:rPr lang="da-DK" sz="2400" dirty="0" smtClean="0"/>
              <a:t> </a:t>
            </a:r>
          </a:p>
          <a:p>
            <a:r>
              <a:rPr lang="da-DK" sz="2400" dirty="0" smtClean="0"/>
              <a:t>Entusiasme </a:t>
            </a:r>
          </a:p>
          <a:p>
            <a:r>
              <a:rPr lang="da-DK" sz="2400" dirty="0" smtClean="0"/>
              <a:t>Arbejdsomme</a:t>
            </a:r>
          </a:p>
          <a:p>
            <a:r>
              <a:rPr lang="da-DK" sz="2400" dirty="0" smtClean="0"/>
              <a:t>Meningsfuldhed </a:t>
            </a:r>
          </a:p>
          <a:p>
            <a:r>
              <a:rPr lang="da-DK" sz="2400" dirty="0" smtClean="0"/>
              <a:t>Videreuddannelse</a:t>
            </a:r>
          </a:p>
          <a:p>
            <a:endParaRPr lang="da-DK" sz="2400" dirty="0" smtClean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/>
              <a:t>Lektor cand. cur. Pia Lysdal Veje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942782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7056784" cy="457200"/>
          </a:xfrm>
        </p:spPr>
        <p:txBody>
          <a:bodyPr/>
          <a:lstStyle/>
          <a:p>
            <a:r>
              <a:rPr lang="da-DK" sz="2000" dirty="0"/>
              <a:t>Betydning for undervisningen og </a:t>
            </a:r>
            <a:r>
              <a:rPr lang="da-DK" sz="2000" dirty="0" smtClean="0"/>
              <a:t/>
            </a:r>
            <a:br>
              <a:rPr lang="da-DK" sz="2000" dirty="0" smtClean="0"/>
            </a:br>
            <a:r>
              <a:rPr lang="da-DK" sz="2000" dirty="0" smtClean="0"/>
              <a:t>de </a:t>
            </a:r>
            <a:r>
              <a:rPr lang="da-DK" sz="2000" dirty="0"/>
              <a:t>studerende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67544" y="1484784"/>
            <a:ext cx="7773988" cy="4135437"/>
          </a:xfrm>
        </p:spPr>
        <p:txBody>
          <a:bodyPr/>
          <a:lstStyle/>
          <a:p>
            <a:r>
              <a:rPr lang="da-DK" sz="1800" dirty="0"/>
              <a:t>Bachelorprojekt - Bekendtgørelsen om uddannelse </a:t>
            </a:r>
            <a:r>
              <a:rPr lang="da-DK" sz="1800" dirty="0" smtClean="0"/>
              <a:t>til</a:t>
            </a:r>
          </a:p>
          <a:p>
            <a:r>
              <a:rPr lang="da-DK" sz="1800" dirty="0" smtClean="0"/>
              <a:t>professionsbachelor </a:t>
            </a:r>
            <a:r>
              <a:rPr lang="da-DK" sz="1800" dirty="0"/>
              <a:t>i sygepleje</a:t>
            </a:r>
            <a:br>
              <a:rPr lang="da-DK" sz="1800" dirty="0"/>
            </a:br>
            <a:endParaRPr lang="da-DK" sz="1800" dirty="0" smtClean="0"/>
          </a:p>
          <a:p>
            <a:r>
              <a:rPr lang="da-DK" sz="1600" dirty="0" smtClean="0"/>
              <a:t>….samt følge , anvende og deltage i forskningsarbejde indenfor sundhedsområdet…</a:t>
            </a:r>
          </a:p>
          <a:p>
            <a:endParaRPr lang="da-DK" sz="1600" dirty="0" smtClean="0"/>
          </a:p>
          <a:p>
            <a:r>
              <a:rPr lang="da-DK" sz="1600" dirty="0" smtClean="0"/>
              <a:t>….behersker grundlæggende akademiske kompetencer, der er en forudsætning for kompetencegivende videreuddannelse på Master- og kandidatniveau.</a:t>
            </a:r>
          </a:p>
          <a:p>
            <a:endParaRPr lang="da-DK" sz="1600" dirty="0" smtClean="0"/>
          </a:p>
          <a:p>
            <a:r>
              <a:rPr lang="da-DK" sz="1600" dirty="0" smtClean="0"/>
              <a:t>….implementering af resultater fra forsknings- og udviklingsarbejde i professions praksis….</a:t>
            </a:r>
          </a:p>
          <a:p>
            <a:endParaRPr lang="da-DK" sz="1600" dirty="0" smtClean="0"/>
          </a:p>
          <a:p>
            <a:r>
              <a:rPr lang="da-DK" sz="1600" dirty="0" smtClean="0"/>
              <a:t>….kan søge, sortere og vurdere viden om kliniske retningslinjer samt relevante forsknings- og udviklingsarbejder</a:t>
            </a:r>
          </a:p>
          <a:p>
            <a:endParaRPr lang="da-DK" dirty="0" smtClean="0"/>
          </a:p>
          <a:p>
            <a:r>
              <a:rPr lang="da-DK" sz="1200" dirty="0" smtClean="0"/>
              <a:t>(Undervisningsministeriet BEK nr. 29 /24/01 – 2008)</a:t>
            </a:r>
            <a:endParaRPr lang="da-DK" sz="1200" dirty="0"/>
          </a:p>
          <a:p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/>
              <a:t>Lektor cand. cur. Pia Lysdal Veje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689790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7773988" cy="457200"/>
          </a:xfrm>
        </p:spPr>
        <p:txBody>
          <a:bodyPr/>
          <a:lstStyle/>
          <a:p>
            <a:r>
              <a:rPr lang="da-DK" sz="2000" dirty="0"/>
              <a:t>Betydning for undervisningen og </a:t>
            </a:r>
            <a:r>
              <a:rPr lang="da-DK" sz="2000" dirty="0" smtClean="0"/>
              <a:t/>
            </a:r>
            <a:br>
              <a:rPr lang="da-DK" sz="2000" dirty="0" smtClean="0"/>
            </a:br>
            <a:r>
              <a:rPr lang="da-DK" sz="2000" dirty="0" smtClean="0"/>
              <a:t>de </a:t>
            </a:r>
            <a:r>
              <a:rPr lang="da-DK" sz="2000" dirty="0"/>
              <a:t>studerende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67544" y="1412776"/>
            <a:ext cx="7773988" cy="4305275"/>
          </a:xfrm>
        </p:spPr>
        <p:txBody>
          <a:bodyPr/>
          <a:lstStyle/>
          <a:p>
            <a:pPr marL="0" indent="0"/>
            <a:r>
              <a:rPr lang="da-DK" sz="1800" dirty="0" smtClean="0"/>
              <a:t>Professionsbachelor </a:t>
            </a:r>
            <a:r>
              <a:rPr lang="da-DK" sz="1800" dirty="0"/>
              <a:t>i sygepleje - kriterier </a:t>
            </a:r>
            <a:r>
              <a:rPr lang="da-DK" sz="1800" dirty="0" smtClean="0"/>
              <a:t>Sønderborg</a:t>
            </a:r>
            <a:endParaRPr lang="da-DK" sz="18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a-DK" dirty="0" smtClean="0"/>
              <a:t>Indledning </a:t>
            </a:r>
            <a:r>
              <a:rPr lang="da-DK" dirty="0"/>
              <a:t>med nuanceret præsentation af en klinisk, sygeplejefaglig problemstilling samt faglig argumentation for og dokumentation af problemets relevans og omfang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a-DK" dirty="0" smtClean="0"/>
              <a:t>en </a:t>
            </a:r>
            <a:r>
              <a:rPr lang="da-DK" dirty="0"/>
              <a:t>fokuseret afgrænsning af problemstillingen, der munder ud i en klar, afgrænset </a:t>
            </a:r>
            <a:r>
              <a:rPr lang="da-DK" dirty="0" smtClean="0"/>
              <a:t>problemformulering </a:t>
            </a:r>
            <a:endParaRPr lang="da-DK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a-DK" dirty="0" smtClean="0"/>
              <a:t>der </a:t>
            </a:r>
            <a:r>
              <a:rPr lang="da-DK" dirty="0"/>
              <a:t>foretages en klar og nuanceret beskrivelse af og argumentation for bachelorprojektets </a:t>
            </a:r>
            <a:r>
              <a:rPr lang="da-DK" dirty="0" smtClean="0"/>
              <a:t>fremgangsmåde </a:t>
            </a:r>
            <a:r>
              <a:rPr lang="da-DK" dirty="0"/>
              <a:t>med begrundelse for teori- og metodevalg, herunder videnskabsteoretiske </a:t>
            </a:r>
            <a:r>
              <a:rPr lang="da-DK" dirty="0" smtClean="0"/>
              <a:t>overvejelser</a:t>
            </a:r>
            <a:r>
              <a:rPr lang="da-DK" dirty="0"/>
              <a:t>, og evt. juridiske og etiske overvejelser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a-DK" b="1" dirty="0" smtClean="0"/>
              <a:t>en </a:t>
            </a:r>
            <a:r>
              <a:rPr lang="da-DK" b="1" dirty="0"/>
              <a:t>nuanceret, kritisk og gennemskuelig faglig bearbejdning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a-DK" dirty="0" smtClean="0"/>
              <a:t>den </a:t>
            </a:r>
            <a:r>
              <a:rPr lang="da-DK" dirty="0"/>
              <a:t>gennemførte bearbejdning og den anvendte fremgangsmåde diskuteres på nuanceret måde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a-DK" dirty="0" smtClean="0"/>
              <a:t>konklusion </a:t>
            </a:r>
            <a:r>
              <a:rPr lang="da-DK" dirty="0"/>
              <a:t>på baggrund af den gennemførte bearbejdning og diskussion med svar på </a:t>
            </a:r>
            <a:r>
              <a:rPr lang="da-DK" dirty="0" smtClean="0"/>
              <a:t>problemformulering </a:t>
            </a:r>
            <a:endParaRPr lang="da-DK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a-DK" dirty="0" smtClean="0"/>
              <a:t>kort </a:t>
            </a:r>
            <a:r>
              <a:rPr lang="da-DK" dirty="0"/>
              <a:t>perspektivering, hvor der peges på større/andre sammenhænge, anvendelsesmuligheder og/eller fremtid for feltet </a:t>
            </a:r>
            <a:endParaRPr lang="da-DK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a-DK" dirty="0" smtClean="0"/>
          </a:p>
          <a:p>
            <a:pPr marL="0" indent="0"/>
            <a:r>
              <a:rPr lang="da-DK" sz="1200" dirty="0" smtClean="0"/>
              <a:t>(www.ucsyd.dk)</a:t>
            </a:r>
          </a:p>
          <a:p>
            <a:pPr marL="0" indent="0"/>
            <a:endParaRPr lang="da-DK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a-DK" dirty="0"/>
          </a:p>
          <a:p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/>
              <a:t>Lektor cand. cur. Pia Lysdal Veje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533948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7773988" cy="457200"/>
          </a:xfrm>
        </p:spPr>
        <p:txBody>
          <a:bodyPr/>
          <a:lstStyle/>
          <a:p>
            <a:r>
              <a:rPr lang="da-DK" sz="2000" dirty="0"/>
              <a:t>Betydning for undervisningen og </a:t>
            </a:r>
            <a:r>
              <a:rPr lang="da-DK" sz="2000" dirty="0" smtClean="0"/>
              <a:t/>
            </a:r>
            <a:br>
              <a:rPr lang="da-DK" sz="2000" dirty="0" smtClean="0"/>
            </a:br>
            <a:r>
              <a:rPr lang="da-DK" sz="2000" dirty="0" smtClean="0"/>
              <a:t>de </a:t>
            </a:r>
            <a:r>
              <a:rPr lang="da-DK" sz="2000" dirty="0"/>
              <a:t>studerende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67544" y="1772816"/>
            <a:ext cx="8385944" cy="4161259"/>
          </a:xfrm>
        </p:spPr>
        <p:txBody>
          <a:bodyPr/>
          <a:lstStyle/>
          <a:p>
            <a:endParaRPr lang="da-DK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800" dirty="0" smtClean="0"/>
              <a:t>Interview  - forstyrre patienterne og andre…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800" dirty="0" smtClean="0"/>
              <a:t>Spørgsmålet bestemmer metoden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800" dirty="0" smtClean="0"/>
              <a:t>Bruge den eksisterende litteratur der findes – identificere mangelfyldt belyste områder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1800" dirty="0" smtClean="0"/>
          </a:p>
          <a:p>
            <a:pPr marL="0" indent="0"/>
            <a:endParaRPr lang="da-DK" sz="1800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 smtClean="0"/>
              <a:t>Lektor cand. cur. Pia Lysdal Veje</a:t>
            </a:r>
            <a:endParaRPr lang="da-DK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861048"/>
            <a:ext cx="1616075" cy="1963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49" y="4337297"/>
            <a:ext cx="401637" cy="101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Lige pilforbindelse 5"/>
          <p:cNvCxnSpPr/>
          <p:nvPr/>
        </p:nvCxnSpPr>
        <p:spPr>
          <a:xfrm>
            <a:off x="5481686" y="4581128"/>
            <a:ext cx="2505670" cy="0"/>
          </a:xfrm>
          <a:prstGeom prst="straightConnector1">
            <a:avLst/>
          </a:prstGeom>
          <a:ln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Lige pilforbindelse 8"/>
          <p:cNvCxnSpPr>
            <a:stCxn id="1028" idx="3"/>
          </p:cNvCxnSpPr>
          <p:nvPr/>
        </p:nvCxnSpPr>
        <p:spPr>
          <a:xfrm>
            <a:off x="5481686" y="4842916"/>
            <a:ext cx="2503810" cy="0"/>
          </a:xfrm>
          <a:prstGeom prst="straightConnector1">
            <a:avLst/>
          </a:prstGeom>
          <a:ln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Lige pilforbindelse 11"/>
          <p:cNvCxnSpPr/>
          <p:nvPr/>
        </p:nvCxnSpPr>
        <p:spPr>
          <a:xfrm>
            <a:off x="5481686" y="5013176"/>
            <a:ext cx="2505670" cy="72008"/>
          </a:xfrm>
          <a:prstGeom prst="straightConnector1">
            <a:avLst/>
          </a:prstGeom>
          <a:ln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Lige pilforbindelse 13"/>
          <p:cNvCxnSpPr/>
          <p:nvPr/>
        </p:nvCxnSpPr>
        <p:spPr>
          <a:xfrm>
            <a:off x="5481686" y="5229200"/>
            <a:ext cx="2503810" cy="119334"/>
          </a:xfrm>
          <a:prstGeom prst="straightConnector1">
            <a:avLst/>
          </a:prstGeom>
          <a:ln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07717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UCS Præsentation Off 07">
  <a:themeElements>
    <a:clrScheme name="Brugerdefinere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rugerdefinere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rugerdefinere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ugerdefinere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ugerdefinere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ugerdefinere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ugerdefinere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ugerdefinere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rugerdefinere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rugerdefinere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rugerdefinere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rugerdefinere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rugerdefinere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rugerdefinere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UCS Præsentation Off 07">
  <a:themeElements>
    <a:clrScheme name="Brugerdefinere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rugerdefinere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rugerdefinere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ugerdefinere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ugerdefinere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ugerdefinere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ugerdefinere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ugerdefinere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rugerdefinere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rugerdefinere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rugerdefinere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rugerdefinere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rugerdefinere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rugerdefinere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UCS Præsentation Off 07">
  <a:themeElements>
    <a:clrScheme name="Brugerdefinere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rugerdefinere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rugerdefinere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ugerdefinere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ugerdefinere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ugerdefinere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ugerdefinere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ugerdefinere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rugerdefinere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rugerdefinere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rugerdefinere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rugerdefinere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rugerdefinere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rugerdefinere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UCS Præsentation Off 07">
  <a:themeElements>
    <a:clrScheme name="Brugerdefinere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rugerdefinere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rugerdefinere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ugerdefinere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ugerdefinere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ugerdefinere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ugerdefinere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ugerdefinere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rugerdefinere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rugerdefinere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rugerdefinere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rugerdefinere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rugerdefinere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rugerdefinere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UCS Præsentation Off 07">
  <a:themeElements>
    <a:clrScheme name="Brugerdefinere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rugerdefinere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rugerdefinere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ugerdefinere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ugerdefinere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ugerdefinere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ugerdefinere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ugerdefinere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rugerdefinere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rugerdefinere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rugerdefinere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rugerdefinere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rugerdefinere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rugerdefinere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UCS Præsentation Off 07</Template>
  <TotalTime>1862</TotalTime>
  <Words>3484</Words>
  <Application>Microsoft Macintosh PowerPoint</Application>
  <PresentationFormat>Skærmshow (4:3)</PresentationFormat>
  <Paragraphs>596</Paragraphs>
  <Slides>35</Slides>
  <Notes>14</Notes>
  <HiddenSlides>0</HiddenSlides>
  <MMClips>0</MMClips>
  <ScaleCrop>false</ScaleCrop>
  <HeadingPairs>
    <vt:vector size="4" baseType="variant">
      <vt:variant>
        <vt:lpstr>Tema</vt:lpstr>
      </vt:variant>
      <vt:variant>
        <vt:i4>5</vt:i4>
      </vt:variant>
      <vt:variant>
        <vt:lpstr>Diastitler</vt:lpstr>
      </vt:variant>
      <vt:variant>
        <vt:i4>35</vt:i4>
      </vt:variant>
    </vt:vector>
  </HeadingPairs>
  <TitlesOfParts>
    <vt:vector size="40" baseType="lpstr">
      <vt:lpstr>UCS Præsentation Off 07</vt:lpstr>
      <vt:lpstr>1_UCS Præsentation Off 07</vt:lpstr>
      <vt:lpstr>2_UCS Præsentation Off 07</vt:lpstr>
      <vt:lpstr>3_UCS Præsentation Off 07</vt:lpstr>
      <vt:lpstr>4_UCS Præsentation Off 07</vt:lpstr>
      <vt:lpstr>PowerPoint-præsentation</vt:lpstr>
      <vt:lpstr>Erfaringer med at arbejde med systematisk review om sengebad</vt:lpstr>
      <vt:lpstr>Erfaringer med at arbejde med systematisk review om sengebad</vt:lpstr>
      <vt:lpstr>Erfaringer med at arbejde med systematisk review om sengebad</vt:lpstr>
      <vt:lpstr>Betydning for undervisningen og  de studerende</vt:lpstr>
      <vt:lpstr>Betydning for undervisningen og  de studerende</vt:lpstr>
      <vt:lpstr>Betydning for undervisningen og  de studerende</vt:lpstr>
      <vt:lpstr>Betydning for undervisningen og  de studerende</vt:lpstr>
      <vt:lpstr>Betydning for undervisningen og  de studerende</vt:lpstr>
      <vt:lpstr>Betydning for undervisningen og  de studerende</vt:lpstr>
      <vt:lpstr>Betydning for undervisningen og  de studerende</vt:lpstr>
      <vt:lpstr>Betydning for undervisningen og  de studerende</vt:lpstr>
      <vt:lpstr>Betydning for undervisningen og  de studerende</vt:lpstr>
      <vt:lpstr>Betydning for undervisningen og  de studerende</vt:lpstr>
      <vt:lpstr>Betydningen for undervisningen og  de studerende</vt:lpstr>
      <vt:lpstr>Betydningen for undervisningen og  de studerende</vt:lpstr>
      <vt:lpstr>Betydningen for undervisningen og  de studerende</vt:lpstr>
      <vt:lpstr>Betydningen for undervisningen og  de studerende</vt:lpstr>
      <vt:lpstr>Betydningen for undervisningen og  de studerende</vt:lpstr>
      <vt:lpstr>Betydningen for undervisningen og  de studerende</vt:lpstr>
      <vt:lpstr>Betydningen for undervisningen og  de studerende</vt:lpstr>
      <vt:lpstr>Betydning for undervisningen og  de studerende</vt:lpstr>
      <vt:lpstr>Betydningen for undervisningen og de studerende</vt:lpstr>
      <vt:lpstr>Betydning for undervisningen og  de studerende</vt:lpstr>
      <vt:lpstr>Betydning for undervisningen og de studerende </vt:lpstr>
      <vt:lpstr>Egne kompetencer</vt:lpstr>
      <vt:lpstr>Egne kompetencer</vt:lpstr>
      <vt:lpstr>Egne kompetencer</vt:lpstr>
      <vt:lpstr>Egne kompetencer </vt:lpstr>
      <vt:lpstr>Egne kompetencer</vt:lpstr>
      <vt:lpstr>Egne kompetencer</vt:lpstr>
      <vt:lpstr>Egne kompetencer</vt:lpstr>
      <vt:lpstr>Forudsætninger</vt:lpstr>
      <vt:lpstr>Referencer </vt:lpstr>
      <vt:lpstr>Systematiske Reviews  – Grundlag for Undervisning i Professionsbacheloruddannelserne  indenfor Sundhedsområdet?” </vt:lpstr>
    </vt:vector>
  </TitlesOfParts>
  <Company>UC Syddanmark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Pia Lysdal Veje (pvej)</dc:creator>
  <cp:lastModifiedBy>Ida Sofie Nygaard</cp:lastModifiedBy>
  <cp:revision>57</cp:revision>
  <cp:lastPrinted>2015-09-18T14:15:39Z</cp:lastPrinted>
  <dcterms:created xsi:type="dcterms:W3CDTF">2015-09-04T10:47:12Z</dcterms:created>
  <dcterms:modified xsi:type="dcterms:W3CDTF">2015-11-17T10:35:27Z</dcterms:modified>
</cp:coreProperties>
</file>