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59" r:id="rId4"/>
    <p:sldId id="261" r:id="rId5"/>
    <p:sldId id="262" r:id="rId6"/>
    <p:sldId id="266" r:id="rId7"/>
    <p:sldId id="263" r:id="rId8"/>
    <p:sldId id="265" r:id="rId9"/>
    <p:sldId id="264" r:id="rId10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440" y="-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A3BB10-EBE3-4539-A8F5-0112E5DCA787}" type="datetimeFigureOut">
              <a:rPr lang="da-DK" smtClean="0"/>
              <a:t>14/10/15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65DED-E321-415C-AC09-55C17E1CAF3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377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65DED-E321-415C-AC09-55C17E1CAF3E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05441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65DED-E321-415C-AC09-55C17E1CAF3E}" type="slidenum">
              <a:rPr lang="da-DK" smtClean="0"/>
              <a:pPr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05441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65DED-E321-415C-AC09-55C17E1CAF3E}" type="slidenum">
              <a:rPr lang="da-DK" smtClean="0"/>
              <a:pPr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05441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da-DK" smtClean="0">
              <a:latin typeface="Arial" pitchFamily="34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4D08752-60AE-49EA-A37B-91771BA0CA06}" type="slidenum">
              <a:rPr lang="en-US" smtClean="0">
                <a:latin typeface="Arial" charset="0"/>
                <a:ea typeface="MS PGothic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05272" y="908720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043608" y="282698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5" name="Rektangel 14"/>
          <p:cNvSpPr/>
          <p:nvPr userDrawn="1"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grpSp>
        <p:nvGrpSpPr>
          <p:cNvPr id="16" name="Gruppe 15"/>
          <p:cNvGrpSpPr/>
          <p:nvPr userDrawn="1"/>
        </p:nvGrpSpPr>
        <p:grpSpPr>
          <a:xfrm>
            <a:off x="7184954" y="0"/>
            <a:ext cx="1935429" cy="6858000"/>
            <a:chOff x="7184954" y="0"/>
            <a:chExt cx="1935429" cy="6858000"/>
          </a:xfrm>
        </p:grpSpPr>
        <p:grpSp>
          <p:nvGrpSpPr>
            <p:cNvPr id="17" name="Gruppe 16"/>
            <p:cNvGrpSpPr/>
            <p:nvPr/>
          </p:nvGrpSpPr>
          <p:grpSpPr>
            <a:xfrm>
              <a:off x="7873560" y="4819787"/>
              <a:ext cx="1246823" cy="1535262"/>
              <a:chOff x="7873560" y="4819787"/>
              <a:chExt cx="1246823" cy="1535262"/>
            </a:xfrm>
          </p:grpSpPr>
          <p:pic>
            <p:nvPicPr>
              <p:cNvPr id="19" name="Billede 1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7846" y="4819787"/>
                <a:ext cx="1066038" cy="652439"/>
              </a:xfrm>
              <a:prstGeom prst="rect">
                <a:avLst/>
              </a:prstGeom>
            </p:spPr>
          </p:pic>
          <p:pic>
            <p:nvPicPr>
              <p:cNvPr id="20" name="Billede 1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3560" y="5477161"/>
                <a:ext cx="1246823" cy="877888"/>
              </a:xfrm>
              <a:prstGeom prst="rect">
                <a:avLst/>
              </a:prstGeom>
            </p:spPr>
          </p:pic>
        </p:grpSp>
        <p:pic>
          <p:nvPicPr>
            <p:cNvPr id="18" name="Billede 1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9" b="2196"/>
            <a:stretch/>
          </p:blipFill>
          <p:spPr>
            <a:xfrm>
              <a:off x="7184954" y="0"/>
              <a:ext cx="1707526" cy="6858000"/>
            </a:xfrm>
            <a:prstGeom prst="rect">
              <a:avLst/>
            </a:prstGeom>
          </p:spPr>
        </p:pic>
      </p:grpSp>
      <p:sp>
        <p:nvSpPr>
          <p:cNvPr id="21" name="Undertitel 2"/>
          <p:cNvSpPr txBox="1">
            <a:spLocks/>
          </p:cNvSpPr>
          <p:nvPr userDrawn="1"/>
        </p:nvSpPr>
        <p:spPr>
          <a:xfrm>
            <a:off x="35496" y="6465237"/>
            <a:ext cx="5040560" cy="4921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sz="2400" b="1" baseline="30000" smtClean="0">
                <a:solidFill>
                  <a:schemeClr val="bg1"/>
                </a:solidFill>
                <a:latin typeface="+mj-lt"/>
              </a:rPr>
              <a:t>CENTER FOR KLINISKE RETNINGSLINJER</a:t>
            </a:r>
          </a:p>
          <a:p>
            <a:pPr>
              <a:spcBef>
                <a:spcPts val="0"/>
              </a:spcBef>
            </a:pPr>
            <a:r>
              <a:rPr lang="en-GB" sz="1600" baseline="30000" smtClean="0">
                <a:solidFill>
                  <a:schemeClr val="bg1"/>
                </a:solidFill>
                <a:latin typeface="+mj-lt"/>
              </a:rPr>
              <a:t>- CLEARINGHOUSE </a:t>
            </a:r>
          </a:p>
          <a:p>
            <a:pPr>
              <a:spcBef>
                <a:spcPts val="0"/>
              </a:spcBef>
            </a:pPr>
            <a:endParaRPr lang="en-GB" sz="2400" baseline="30000" smtClean="0">
              <a:solidFill>
                <a:srgbClr val="0070C0"/>
              </a:solidFill>
              <a:latin typeface="+mj-lt"/>
            </a:endParaRPr>
          </a:p>
          <a:p>
            <a:pPr>
              <a:spcBef>
                <a:spcPts val="0"/>
              </a:spcBef>
            </a:pP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2" name="Tekstboks 14"/>
          <p:cNvSpPr txBox="1"/>
          <p:nvPr userDrawn="1"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716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ktangel 6"/>
          <p:cNvSpPr/>
          <p:nvPr userDrawn="1"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grpSp>
        <p:nvGrpSpPr>
          <p:cNvPr id="8" name="Gruppe 7"/>
          <p:cNvGrpSpPr/>
          <p:nvPr userDrawn="1"/>
        </p:nvGrpSpPr>
        <p:grpSpPr>
          <a:xfrm>
            <a:off x="7184954" y="0"/>
            <a:ext cx="1935429" cy="6858000"/>
            <a:chOff x="7184954" y="0"/>
            <a:chExt cx="1935429" cy="6858000"/>
          </a:xfrm>
        </p:grpSpPr>
        <p:grpSp>
          <p:nvGrpSpPr>
            <p:cNvPr id="9" name="Gruppe 8"/>
            <p:cNvGrpSpPr/>
            <p:nvPr/>
          </p:nvGrpSpPr>
          <p:grpSpPr>
            <a:xfrm>
              <a:off x="7873560" y="4819787"/>
              <a:ext cx="1246823" cy="1535262"/>
              <a:chOff x="7873560" y="4819787"/>
              <a:chExt cx="1246823" cy="1535262"/>
            </a:xfrm>
          </p:grpSpPr>
          <p:pic>
            <p:nvPicPr>
              <p:cNvPr id="11" name="Billede 1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7846" y="4819787"/>
                <a:ext cx="1066038" cy="652439"/>
              </a:xfrm>
              <a:prstGeom prst="rect">
                <a:avLst/>
              </a:prstGeom>
            </p:spPr>
          </p:pic>
          <p:pic>
            <p:nvPicPr>
              <p:cNvPr id="12" name="Billed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3560" y="5477161"/>
                <a:ext cx="1246823" cy="877888"/>
              </a:xfrm>
              <a:prstGeom prst="rect">
                <a:avLst/>
              </a:prstGeom>
            </p:spPr>
          </p:pic>
        </p:grpSp>
        <p:pic>
          <p:nvPicPr>
            <p:cNvPr id="10" name="Billede 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9" b="2196"/>
            <a:stretch/>
          </p:blipFill>
          <p:spPr>
            <a:xfrm>
              <a:off x="7184954" y="0"/>
              <a:ext cx="1707526" cy="6858000"/>
            </a:xfrm>
            <a:prstGeom prst="rect">
              <a:avLst/>
            </a:prstGeom>
          </p:spPr>
        </p:pic>
      </p:grpSp>
      <p:sp>
        <p:nvSpPr>
          <p:cNvPr id="13" name="Undertitel 2"/>
          <p:cNvSpPr>
            <a:spLocks noGrp="1"/>
          </p:cNvSpPr>
          <p:nvPr>
            <p:ph type="subTitle" idx="10"/>
          </p:nvPr>
        </p:nvSpPr>
        <p:spPr>
          <a:xfrm>
            <a:off x="35496" y="6465237"/>
            <a:ext cx="5040560" cy="492155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da-DK" sz="2400" b="1" baseline="30000" smtClean="0">
                <a:solidFill>
                  <a:schemeClr val="bg1"/>
                </a:solidFill>
                <a:latin typeface="+mj-lt"/>
              </a:rPr>
              <a:t>Klik for at redigere i master</a:t>
            </a: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4" name="Tekstboks 14"/>
          <p:cNvSpPr txBox="1"/>
          <p:nvPr userDrawn="1"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980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ktangel 6"/>
          <p:cNvSpPr/>
          <p:nvPr userDrawn="1"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grpSp>
        <p:nvGrpSpPr>
          <p:cNvPr id="8" name="Gruppe 7"/>
          <p:cNvGrpSpPr/>
          <p:nvPr userDrawn="1"/>
        </p:nvGrpSpPr>
        <p:grpSpPr>
          <a:xfrm>
            <a:off x="7184954" y="0"/>
            <a:ext cx="1935429" cy="6858000"/>
            <a:chOff x="7184954" y="0"/>
            <a:chExt cx="1935429" cy="6858000"/>
          </a:xfrm>
        </p:grpSpPr>
        <p:grpSp>
          <p:nvGrpSpPr>
            <p:cNvPr id="9" name="Gruppe 8"/>
            <p:cNvGrpSpPr/>
            <p:nvPr/>
          </p:nvGrpSpPr>
          <p:grpSpPr>
            <a:xfrm>
              <a:off x="7873560" y="4819787"/>
              <a:ext cx="1246823" cy="1535262"/>
              <a:chOff x="7873560" y="4819787"/>
              <a:chExt cx="1246823" cy="1535262"/>
            </a:xfrm>
          </p:grpSpPr>
          <p:pic>
            <p:nvPicPr>
              <p:cNvPr id="11" name="Billede 1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7846" y="4819787"/>
                <a:ext cx="1066038" cy="652439"/>
              </a:xfrm>
              <a:prstGeom prst="rect">
                <a:avLst/>
              </a:prstGeom>
            </p:spPr>
          </p:pic>
          <p:pic>
            <p:nvPicPr>
              <p:cNvPr id="12" name="Billed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3560" y="5477161"/>
                <a:ext cx="1246823" cy="877888"/>
              </a:xfrm>
              <a:prstGeom prst="rect">
                <a:avLst/>
              </a:prstGeom>
            </p:spPr>
          </p:pic>
        </p:grpSp>
        <p:pic>
          <p:nvPicPr>
            <p:cNvPr id="10" name="Billede 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9" b="2196"/>
            <a:stretch/>
          </p:blipFill>
          <p:spPr>
            <a:xfrm>
              <a:off x="7184954" y="0"/>
              <a:ext cx="1707526" cy="6858000"/>
            </a:xfrm>
            <a:prstGeom prst="rect">
              <a:avLst/>
            </a:prstGeom>
          </p:spPr>
        </p:pic>
      </p:grpSp>
      <p:sp>
        <p:nvSpPr>
          <p:cNvPr id="13" name="Undertitel 2"/>
          <p:cNvSpPr>
            <a:spLocks noGrp="1"/>
          </p:cNvSpPr>
          <p:nvPr>
            <p:ph type="subTitle" idx="10"/>
          </p:nvPr>
        </p:nvSpPr>
        <p:spPr>
          <a:xfrm>
            <a:off x="35496" y="6465237"/>
            <a:ext cx="5040560" cy="492155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da-DK" sz="2400" b="1" baseline="30000" smtClean="0">
                <a:solidFill>
                  <a:schemeClr val="bg1"/>
                </a:solidFill>
                <a:latin typeface="+mj-lt"/>
              </a:rPr>
              <a:t>Klik for at redigere i master</a:t>
            </a: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4" name="Tekstboks 14"/>
          <p:cNvSpPr txBox="1"/>
          <p:nvPr userDrawn="1"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19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C79B9-B3C3-4141-9369-45BD4C6768F3}" type="datetimeFigureOut">
              <a:rPr lang="da-DK" smtClean="0"/>
              <a:pPr/>
              <a:t>14/10/15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3C2C-3CED-4D22-9FC1-03DF198112C5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3320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ktangel 6"/>
          <p:cNvSpPr/>
          <p:nvPr userDrawn="1"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grpSp>
        <p:nvGrpSpPr>
          <p:cNvPr id="8" name="Gruppe 7"/>
          <p:cNvGrpSpPr/>
          <p:nvPr userDrawn="1"/>
        </p:nvGrpSpPr>
        <p:grpSpPr>
          <a:xfrm>
            <a:off x="7184954" y="0"/>
            <a:ext cx="1935429" cy="6858000"/>
            <a:chOff x="7184954" y="0"/>
            <a:chExt cx="1935429" cy="6858000"/>
          </a:xfrm>
        </p:grpSpPr>
        <p:grpSp>
          <p:nvGrpSpPr>
            <p:cNvPr id="9" name="Gruppe 8"/>
            <p:cNvGrpSpPr/>
            <p:nvPr/>
          </p:nvGrpSpPr>
          <p:grpSpPr>
            <a:xfrm>
              <a:off x="7873560" y="4819787"/>
              <a:ext cx="1246823" cy="1535262"/>
              <a:chOff x="7873560" y="4819787"/>
              <a:chExt cx="1246823" cy="1535262"/>
            </a:xfrm>
          </p:grpSpPr>
          <p:pic>
            <p:nvPicPr>
              <p:cNvPr id="11" name="Billede 1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7846" y="4819787"/>
                <a:ext cx="1066038" cy="652439"/>
              </a:xfrm>
              <a:prstGeom prst="rect">
                <a:avLst/>
              </a:prstGeom>
            </p:spPr>
          </p:pic>
          <p:pic>
            <p:nvPicPr>
              <p:cNvPr id="12" name="Billed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3560" y="5477161"/>
                <a:ext cx="1246823" cy="877888"/>
              </a:xfrm>
              <a:prstGeom prst="rect">
                <a:avLst/>
              </a:prstGeom>
            </p:spPr>
          </p:pic>
        </p:grpSp>
        <p:pic>
          <p:nvPicPr>
            <p:cNvPr id="10" name="Billede 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9" b="2196"/>
            <a:stretch/>
          </p:blipFill>
          <p:spPr>
            <a:xfrm>
              <a:off x="7184954" y="0"/>
              <a:ext cx="1707526" cy="6858000"/>
            </a:xfrm>
            <a:prstGeom prst="rect">
              <a:avLst/>
            </a:prstGeom>
          </p:spPr>
        </p:pic>
      </p:grpSp>
      <p:sp>
        <p:nvSpPr>
          <p:cNvPr id="13" name="Undertitel 2"/>
          <p:cNvSpPr>
            <a:spLocks noGrp="1"/>
          </p:cNvSpPr>
          <p:nvPr>
            <p:ph type="subTitle" idx="10"/>
          </p:nvPr>
        </p:nvSpPr>
        <p:spPr>
          <a:xfrm>
            <a:off x="35496" y="6465237"/>
            <a:ext cx="5040560" cy="492155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da-DK" sz="2400" b="1" baseline="30000" smtClean="0">
                <a:solidFill>
                  <a:schemeClr val="bg1"/>
                </a:solidFill>
                <a:latin typeface="+mj-lt"/>
              </a:rPr>
              <a:t>Klik for at redigere i master</a:t>
            </a: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4" name="Tekstboks 14"/>
          <p:cNvSpPr txBox="1"/>
          <p:nvPr userDrawn="1"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146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7" name="Rektangel 6"/>
          <p:cNvSpPr/>
          <p:nvPr userDrawn="1"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grpSp>
        <p:nvGrpSpPr>
          <p:cNvPr id="8" name="Gruppe 7"/>
          <p:cNvGrpSpPr/>
          <p:nvPr userDrawn="1"/>
        </p:nvGrpSpPr>
        <p:grpSpPr>
          <a:xfrm>
            <a:off x="7184954" y="0"/>
            <a:ext cx="1935429" cy="6858000"/>
            <a:chOff x="7184954" y="0"/>
            <a:chExt cx="1935429" cy="6858000"/>
          </a:xfrm>
        </p:grpSpPr>
        <p:grpSp>
          <p:nvGrpSpPr>
            <p:cNvPr id="9" name="Gruppe 8"/>
            <p:cNvGrpSpPr/>
            <p:nvPr/>
          </p:nvGrpSpPr>
          <p:grpSpPr>
            <a:xfrm>
              <a:off x="7873560" y="4819787"/>
              <a:ext cx="1246823" cy="1535262"/>
              <a:chOff x="7873560" y="4819787"/>
              <a:chExt cx="1246823" cy="1535262"/>
            </a:xfrm>
          </p:grpSpPr>
          <p:pic>
            <p:nvPicPr>
              <p:cNvPr id="11" name="Billede 1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7846" y="4819787"/>
                <a:ext cx="1066038" cy="652439"/>
              </a:xfrm>
              <a:prstGeom prst="rect">
                <a:avLst/>
              </a:prstGeom>
            </p:spPr>
          </p:pic>
          <p:pic>
            <p:nvPicPr>
              <p:cNvPr id="12" name="Billed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3560" y="5477161"/>
                <a:ext cx="1246823" cy="877888"/>
              </a:xfrm>
              <a:prstGeom prst="rect">
                <a:avLst/>
              </a:prstGeom>
            </p:spPr>
          </p:pic>
        </p:grpSp>
        <p:pic>
          <p:nvPicPr>
            <p:cNvPr id="10" name="Billede 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9" b="2196"/>
            <a:stretch/>
          </p:blipFill>
          <p:spPr>
            <a:xfrm>
              <a:off x="7184954" y="0"/>
              <a:ext cx="1707526" cy="6858000"/>
            </a:xfrm>
            <a:prstGeom prst="rect">
              <a:avLst/>
            </a:prstGeom>
          </p:spPr>
        </p:pic>
      </p:grpSp>
      <p:sp>
        <p:nvSpPr>
          <p:cNvPr id="13" name="Undertitel 2"/>
          <p:cNvSpPr>
            <a:spLocks noGrp="1"/>
          </p:cNvSpPr>
          <p:nvPr>
            <p:ph type="subTitle" idx="10"/>
          </p:nvPr>
        </p:nvSpPr>
        <p:spPr>
          <a:xfrm>
            <a:off x="35496" y="6465237"/>
            <a:ext cx="5040560" cy="492155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da-DK" sz="2400" b="1" baseline="30000" smtClean="0">
                <a:solidFill>
                  <a:schemeClr val="bg1"/>
                </a:solidFill>
                <a:latin typeface="+mj-lt"/>
              </a:rPr>
              <a:t>Klik for at redigere i master</a:t>
            </a: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4" name="Tekstboks 14"/>
          <p:cNvSpPr txBox="1"/>
          <p:nvPr userDrawn="1"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859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8" name="Rektangel 7"/>
          <p:cNvSpPr/>
          <p:nvPr userDrawn="1"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grpSp>
        <p:nvGrpSpPr>
          <p:cNvPr id="9" name="Gruppe 8"/>
          <p:cNvGrpSpPr/>
          <p:nvPr userDrawn="1"/>
        </p:nvGrpSpPr>
        <p:grpSpPr>
          <a:xfrm>
            <a:off x="7184954" y="0"/>
            <a:ext cx="1935429" cy="6858000"/>
            <a:chOff x="7184954" y="0"/>
            <a:chExt cx="1935429" cy="6858000"/>
          </a:xfrm>
        </p:grpSpPr>
        <p:grpSp>
          <p:nvGrpSpPr>
            <p:cNvPr id="10" name="Gruppe 9"/>
            <p:cNvGrpSpPr/>
            <p:nvPr/>
          </p:nvGrpSpPr>
          <p:grpSpPr>
            <a:xfrm>
              <a:off x="7873560" y="4819787"/>
              <a:ext cx="1246823" cy="1535262"/>
              <a:chOff x="7873560" y="4819787"/>
              <a:chExt cx="1246823" cy="1535262"/>
            </a:xfrm>
          </p:grpSpPr>
          <p:pic>
            <p:nvPicPr>
              <p:cNvPr id="12" name="Billede 1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7846" y="4819787"/>
                <a:ext cx="1066038" cy="652439"/>
              </a:xfrm>
              <a:prstGeom prst="rect">
                <a:avLst/>
              </a:prstGeom>
            </p:spPr>
          </p:pic>
          <p:pic>
            <p:nvPicPr>
              <p:cNvPr id="13" name="Billede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3560" y="5477161"/>
                <a:ext cx="1246823" cy="877888"/>
              </a:xfrm>
              <a:prstGeom prst="rect">
                <a:avLst/>
              </a:prstGeom>
            </p:spPr>
          </p:pic>
        </p:grpSp>
        <p:pic>
          <p:nvPicPr>
            <p:cNvPr id="11" name="Billede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9" b="2196"/>
            <a:stretch/>
          </p:blipFill>
          <p:spPr>
            <a:xfrm>
              <a:off x="7184954" y="0"/>
              <a:ext cx="1707526" cy="6858000"/>
            </a:xfrm>
            <a:prstGeom prst="rect">
              <a:avLst/>
            </a:prstGeom>
          </p:spPr>
        </p:pic>
      </p:grpSp>
      <p:sp>
        <p:nvSpPr>
          <p:cNvPr id="14" name="Undertitel 2"/>
          <p:cNvSpPr>
            <a:spLocks noGrp="1"/>
          </p:cNvSpPr>
          <p:nvPr>
            <p:ph type="subTitle" idx="10"/>
          </p:nvPr>
        </p:nvSpPr>
        <p:spPr>
          <a:xfrm>
            <a:off x="35496" y="6465237"/>
            <a:ext cx="5040560" cy="492155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da-DK" sz="2400" b="1" baseline="30000" smtClean="0">
                <a:solidFill>
                  <a:schemeClr val="bg1"/>
                </a:solidFill>
                <a:latin typeface="+mj-lt"/>
              </a:rPr>
              <a:t>Klik for at redigere i master</a:t>
            </a: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5" name="Tekstboks 14"/>
          <p:cNvSpPr txBox="1"/>
          <p:nvPr userDrawn="1"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049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10" name="Rektangel 9"/>
          <p:cNvSpPr/>
          <p:nvPr userDrawn="1"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grpSp>
        <p:nvGrpSpPr>
          <p:cNvPr id="11" name="Gruppe 10"/>
          <p:cNvGrpSpPr/>
          <p:nvPr userDrawn="1"/>
        </p:nvGrpSpPr>
        <p:grpSpPr>
          <a:xfrm>
            <a:off x="7184954" y="0"/>
            <a:ext cx="1935429" cy="6858000"/>
            <a:chOff x="7184954" y="0"/>
            <a:chExt cx="1935429" cy="6858000"/>
          </a:xfrm>
        </p:grpSpPr>
        <p:grpSp>
          <p:nvGrpSpPr>
            <p:cNvPr id="12" name="Gruppe 11"/>
            <p:cNvGrpSpPr/>
            <p:nvPr/>
          </p:nvGrpSpPr>
          <p:grpSpPr>
            <a:xfrm>
              <a:off x="7873560" y="4819787"/>
              <a:ext cx="1246823" cy="1535262"/>
              <a:chOff x="7873560" y="4819787"/>
              <a:chExt cx="1246823" cy="1535262"/>
            </a:xfrm>
          </p:grpSpPr>
          <p:pic>
            <p:nvPicPr>
              <p:cNvPr id="14" name="Billede 1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7846" y="4819787"/>
                <a:ext cx="1066038" cy="652439"/>
              </a:xfrm>
              <a:prstGeom prst="rect">
                <a:avLst/>
              </a:prstGeom>
            </p:spPr>
          </p:pic>
          <p:pic>
            <p:nvPicPr>
              <p:cNvPr id="15" name="Billede 1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3560" y="5477161"/>
                <a:ext cx="1246823" cy="877888"/>
              </a:xfrm>
              <a:prstGeom prst="rect">
                <a:avLst/>
              </a:prstGeom>
            </p:spPr>
          </p:pic>
        </p:grpSp>
        <p:pic>
          <p:nvPicPr>
            <p:cNvPr id="13" name="Billede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9" b="2196"/>
            <a:stretch/>
          </p:blipFill>
          <p:spPr>
            <a:xfrm>
              <a:off x="7184954" y="0"/>
              <a:ext cx="1707526" cy="6858000"/>
            </a:xfrm>
            <a:prstGeom prst="rect">
              <a:avLst/>
            </a:prstGeom>
          </p:spPr>
        </p:pic>
      </p:grpSp>
      <p:sp>
        <p:nvSpPr>
          <p:cNvPr id="16" name="Undertitel 2"/>
          <p:cNvSpPr>
            <a:spLocks noGrp="1"/>
          </p:cNvSpPr>
          <p:nvPr>
            <p:ph type="subTitle" idx="10"/>
          </p:nvPr>
        </p:nvSpPr>
        <p:spPr>
          <a:xfrm>
            <a:off x="35496" y="6465237"/>
            <a:ext cx="5040560" cy="492155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da-DK" sz="2400" b="1" baseline="30000" smtClean="0">
                <a:solidFill>
                  <a:schemeClr val="bg1"/>
                </a:solidFill>
                <a:latin typeface="+mj-lt"/>
              </a:rPr>
              <a:t>Klik for at redigere i master</a:t>
            </a: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7" name="Tekstboks 14"/>
          <p:cNvSpPr txBox="1"/>
          <p:nvPr userDrawn="1"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278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6" name="Rektangel 5"/>
          <p:cNvSpPr/>
          <p:nvPr userDrawn="1"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grpSp>
        <p:nvGrpSpPr>
          <p:cNvPr id="7" name="Gruppe 6"/>
          <p:cNvGrpSpPr/>
          <p:nvPr userDrawn="1"/>
        </p:nvGrpSpPr>
        <p:grpSpPr>
          <a:xfrm>
            <a:off x="7184954" y="0"/>
            <a:ext cx="1935429" cy="6858000"/>
            <a:chOff x="7184954" y="0"/>
            <a:chExt cx="1935429" cy="6858000"/>
          </a:xfrm>
        </p:grpSpPr>
        <p:grpSp>
          <p:nvGrpSpPr>
            <p:cNvPr id="8" name="Gruppe 7"/>
            <p:cNvGrpSpPr/>
            <p:nvPr/>
          </p:nvGrpSpPr>
          <p:grpSpPr>
            <a:xfrm>
              <a:off x="7873560" y="4819787"/>
              <a:ext cx="1246823" cy="1535262"/>
              <a:chOff x="7873560" y="4819787"/>
              <a:chExt cx="1246823" cy="1535262"/>
            </a:xfrm>
          </p:grpSpPr>
          <p:pic>
            <p:nvPicPr>
              <p:cNvPr id="10" name="Billede 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7846" y="4819787"/>
                <a:ext cx="1066038" cy="652439"/>
              </a:xfrm>
              <a:prstGeom prst="rect">
                <a:avLst/>
              </a:prstGeom>
            </p:spPr>
          </p:pic>
          <p:pic>
            <p:nvPicPr>
              <p:cNvPr id="11" name="Billede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3560" y="5477161"/>
                <a:ext cx="1246823" cy="877888"/>
              </a:xfrm>
              <a:prstGeom prst="rect">
                <a:avLst/>
              </a:prstGeom>
            </p:spPr>
          </p:pic>
        </p:grpSp>
        <p:pic>
          <p:nvPicPr>
            <p:cNvPr id="9" name="Billede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9" b="2196"/>
            <a:stretch/>
          </p:blipFill>
          <p:spPr>
            <a:xfrm>
              <a:off x="7184954" y="0"/>
              <a:ext cx="1707526" cy="6858000"/>
            </a:xfrm>
            <a:prstGeom prst="rect">
              <a:avLst/>
            </a:prstGeom>
          </p:spPr>
        </p:pic>
      </p:grpSp>
      <p:sp>
        <p:nvSpPr>
          <p:cNvPr id="12" name="Undertitel 2"/>
          <p:cNvSpPr>
            <a:spLocks noGrp="1"/>
          </p:cNvSpPr>
          <p:nvPr>
            <p:ph type="subTitle" idx="1"/>
          </p:nvPr>
        </p:nvSpPr>
        <p:spPr>
          <a:xfrm>
            <a:off x="35496" y="6465237"/>
            <a:ext cx="5040560" cy="492155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da-DK" sz="2400" b="1" baseline="30000" smtClean="0">
                <a:solidFill>
                  <a:schemeClr val="bg1"/>
                </a:solidFill>
                <a:latin typeface="+mj-lt"/>
              </a:rPr>
              <a:t>Klik for at redigere i master</a:t>
            </a: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3" name="Tekstboks 14"/>
          <p:cNvSpPr txBox="1"/>
          <p:nvPr userDrawn="1"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801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sp>
        <p:nvSpPr>
          <p:cNvPr id="6" name="Titel 4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6334472" cy="5688631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grpSp>
        <p:nvGrpSpPr>
          <p:cNvPr id="7" name="Gruppe 6"/>
          <p:cNvGrpSpPr/>
          <p:nvPr userDrawn="1"/>
        </p:nvGrpSpPr>
        <p:grpSpPr>
          <a:xfrm>
            <a:off x="7184954" y="0"/>
            <a:ext cx="1935429" cy="6858000"/>
            <a:chOff x="7184954" y="0"/>
            <a:chExt cx="1935429" cy="6858000"/>
          </a:xfrm>
        </p:grpSpPr>
        <p:grpSp>
          <p:nvGrpSpPr>
            <p:cNvPr id="8" name="Gruppe 7"/>
            <p:cNvGrpSpPr/>
            <p:nvPr/>
          </p:nvGrpSpPr>
          <p:grpSpPr>
            <a:xfrm>
              <a:off x="7873560" y="4819787"/>
              <a:ext cx="1246823" cy="1535262"/>
              <a:chOff x="7873560" y="4819787"/>
              <a:chExt cx="1246823" cy="1535262"/>
            </a:xfrm>
          </p:grpSpPr>
          <p:pic>
            <p:nvPicPr>
              <p:cNvPr id="10" name="Billede 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7846" y="4819787"/>
                <a:ext cx="1066038" cy="652439"/>
              </a:xfrm>
              <a:prstGeom prst="rect">
                <a:avLst/>
              </a:prstGeom>
            </p:spPr>
          </p:pic>
          <p:pic>
            <p:nvPicPr>
              <p:cNvPr id="11" name="Billede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3560" y="5477161"/>
                <a:ext cx="1246823" cy="877888"/>
              </a:xfrm>
              <a:prstGeom prst="rect">
                <a:avLst/>
              </a:prstGeom>
            </p:spPr>
          </p:pic>
        </p:grpSp>
        <p:pic>
          <p:nvPicPr>
            <p:cNvPr id="9" name="Billede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9" b="2196"/>
            <a:stretch/>
          </p:blipFill>
          <p:spPr>
            <a:xfrm>
              <a:off x="7184954" y="0"/>
              <a:ext cx="1707526" cy="6858000"/>
            </a:xfrm>
            <a:prstGeom prst="rect">
              <a:avLst/>
            </a:prstGeom>
          </p:spPr>
        </p:pic>
      </p:grpSp>
      <p:sp>
        <p:nvSpPr>
          <p:cNvPr id="12" name="Undertitel 2"/>
          <p:cNvSpPr>
            <a:spLocks noGrp="1"/>
          </p:cNvSpPr>
          <p:nvPr>
            <p:ph type="subTitle" idx="1"/>
          </p:nvPr>
        </p:nvSpPr>
        <p:spPr>
          <a:xfrm>
            <a:off x="35496" y="6465237"/>
            <a:ext cx="5040560" cy="492155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da-DK" sz="2400" b="1" baseline="30000" smtClean="0">
                <a:solidFill>
                  <a:schemeClr val="bg1"/>
                </a:solidFill>
                <a:latin typeface="+mj-lt"/>
              </a:rPr>
              <a:t>Klik for at redigere i master</a:t>
            </a: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3" name="Tekstboks 14"/>
          <p:cNvSpPr txBox="1"/>
          <p:nvPr userDrawn="1"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902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grpSp>
        <p:nvGrpSpPr>
          <p:cNvPr id="9" name="Gruppe 8"/>
          <p:cNvGrpSpPr/>
          <p:nvPr userDrawn="1"/>
        </p:nvGrpSpPr>
        <p:grpSpPr>
          <a:xfrm>
            <a:off x="7184954" y="0"/>
            <a:ext cx="1935429" cy="6858000"/>
            <a:chOff x="7184954" y="0"/>
            <a:chExt cx="1935429" cy="6858000"/>
          </a:xfrm>
        </p:grpSpPr>
        <p:grpSp>
          <p:nvGrpSpPr>
            <p:cNvPr id="10" name="Gruppe 9"/>
            <p:cNvGrpSpPr/>
            <p:nvPr/>
          </p:nvGrpSpPr>
          <p:grpSpPr>
            <a:xfrm>
              <a:off x="7873560" y="4819787"/>
              <a:ext cx="1246823" cy="1535262"/>
              <a:chOff x="7873560" y="4819787"/>
              <a:chExt cx="1246823" cy="1535262"/>
            </a:xfrm>
          </p:grpSpPr>
          <p:pic>
            <p:nvPicPr>
              <p:cNvPr id="12" name="Billede 1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7846" y="4819787"/>
                <a:ext cx="1066038" cy="652439"/>
              </a:xfrm>
              <a:prstGeom prst="rect">
                <a:avLst/>
              </a:prstGeom>
            </p:spPr>
          </p:pic>
          <p:pic>
            <p:nvPicPr>
              <p:cNvPr id="13" name="Billede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3560" y="5477161"/>
                <a:ext cx="1246823" cy="877888"/>
              </a:xfrm>
              <a:prstGeom prst="rect">
                <a:avLst/>
              </a:prstGeom>
            </p:spPr>
          </p:pic>
        </p:grpSp>
        <p:pic>
          <p:nvPicPr>
            <p:cNvPr id="11" name="Billede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9" b="2196"/>
            <a:stretch/>
          </p:blipFill>
          <p:spPr>
            <a:xfrm>
              <a:off x="7184954" y="0"/>
              <a:ext cx="1707526" cy="6858000"/>
            </a:xfrm>
            <a:prstGeom prst="rect">
              <a:avLst/>
            </a:prstGeom>
          </p:spPr>
        </p:pic>
      </p:grpSp>
      <p:sp>
        <p:nvSpPr>
          <p:cNvPr id="14" name="Undertitel 2"/>
          <p:cNvSpPr>
            <a:spLocks noGrp="1"/>
          </p:cNvSpPr>
          <p:nvPr>
            <p:ph type="subTitle" idx="10"/>
          </p:nvPr>
        </p:nvSpPr>
        <p:spPr>
          <a:xfrm>
            <a:off x="35496" y="6465237"/>
            <a:ext cx="5040560" cy="492155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da-DK" sz="2400" b="1" baseline="30000" smtClean="0">
                <a:solidFill>
                  <a:schemeClr val="bg1"/>
                </a:solidFill>
                <a:latin typeface="+mj-lt"/>
              </a:rPr>
              <a:t>Klik for at redigere i master</a:t>
            </a: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5" name="Tekstboks 14"/>
          <p:cNvSpPr txBox="1"/>
          <p:nvPr userDrawn="1"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280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grpSp>
        <p:nvGrpSpPr>
          <p:cNvPr id="9" name="Gruppe 8"/>
          <p:cNvGrpSpPr/>
          <p:nvPr userDrawn="1"/>
        </p:nvGrpSpPr>
        <p:grpSpPr>
          <a:xfrm>
            <a:off x="7184954" y="0"/>
            <a:ext cx="1935429" cy="6858000"/>
            <a:chOff x="7184954" y="0"/>
            <a:chExt cx="1935429" cy="6858000"/>
          </a:xfrm>
        </p:grpSpPr>
        <p:grpSp>
          <p:nvGrpSpPr>
            <p:cNvPr id="10" name="Gruppe 9"/>
            <p:cNvGrpSpPr/>
            <p:nvPr/>
          </p:nvGrpSpPr>
          <p:grpSpPr>
            <a:xfrm>
              <a:off x="7873560" y="4819787"/>
              <a:ext cx="1246823" cy="1535262"/>
              <a:chOff x="7873560" y="4819787"/>
              <a:chExt cx="1246823" cy="1535262"/>
            </a:xfrm>
          </p:grpSpPr>
          <p:pic>
            <p:nvPicPr>
              <p:cNvPr id="12" name="Billede 1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7846" y="4819787"/>
                <a:ext cx="1066038" cy="652439"/>
              </a:xfrm>
              <a:prstGeom prst="rect">
                <a:avLst/>
              </a:prstGeom>
            </p:spPr>
          </p:pic>
          <p:pic>
            <p:nvPicPr>
              <p:cNvPr id="13" name="Billede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3560" y="5477161"/>
                <a:ext cx="1246823" cy="877888"/>
              </a:xfrm>
              <a:prstGeom prst="rect">
                <a:avLst/>
              </a:prstGeom>
            </p:spPr>
          </p:pic>
        </p:grpSp>
        <p:pic>
          <p:nvPicPr>
            <p:cNvPr id="11" name="Billede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9" b="2196"/>
            <a:stretch/>
          </p:blipFill>
          <p:spPr>
            <a:xfrm>
              <a:off x="7184954" y="0"/>
              <a:ext cx="1707526" cy="6858000"/>
            </a:xfrm>
            <a:prstGeom prst="rect">
              <a:avLst/>
            </a:prstGeom>
          </p:spPr>
        </p:pic>
      </p:grpSp>
      <p:sp>
        <p:nvSpPr>
          <p:cNvPr id="14" name="Undertitel 2"/>
          <p:cNvSpPr>
            <a:spLocks noGrp="1"/>
          </p:cNvSpPr>
          <p:nvPr>
            <p:ph type="subTitle" idx="10"/>
          </p:nvPr>
        </p:nvSpPr>
        <p:spPr>
          <a:xfrm>
            <a:off x="35496" y="6465237"/>
            <a:ext cx="5040560" cy="492155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da-DK" sz="2400" b="1" baseline="30000" smtClean="0">
                <a:solidFill>
                  <a:schemeClr val="bg1"/>
                </a:solidFill>
                <a:latin typeface="+mj-lt"/>
              </a:rPr>
              <a:t>Klik for at redigere i master</a:t>
            </a: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5" name="Tekstboks 14"/>
          <p:cNvSpPr txBox="1"/>
          <p:nvPr userDrawn="1"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378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C79B9-B3C3-4141-9369-45BD4C6768F3}" type="datetimeFigureOut">
              <a:rPr lang="da-DK" smtClean="0"/>
              <a:t>14/10/15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B3C2C-3CED-4D22-9FC1-03DF198112C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2194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wmf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0" y="0"/>
            <a:ext cx="9144000" cy="436510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14865" y="633021"/>
            <a:ext cx="7334008" cy="2808312"/>
          </a:xfrm>
        </p:spPr>
        <p:txBody>
          <a:bodyPr>
            <a:normAutofit fontScale="90000"/>
          </a:bodyPr>
          <a:lstStyle/>
          <a:p>
            <a:r>
              <a:rPr lang="da-DK" dirty="0">
                <a:solidFill>
                  <a:schemeClr val="bg1"/>
                </a:solidFill>
              </a:rPr>
              <a:t>Systematiske </a:t>
            </a:r>
            <a:r>
              <a:rPr lang="da-DK" dirty="0" err="1">
                <a:solidFill>
                  <a:schemeClr val="bg1"/>
                </a:solidFill>
              </a:rPr>
              <a:t>review</a:t>
            </a:r>
            <a:r>
              <a:rPr lang="da-DK" dirty="0">
                <a:solidFill>
                  <a:schemeClr val="bg1"/>
                </a:solidFill>
              </a:rPr>
              <a:t> – grundlag for undervisning i professionsbacheloruddannelserne inden for sundhedsområdet? </a:t>
            </a:r>
            <a:endParaRPr lang="da-DK" sz="3100" dirty="0">
              <a:solidFill>
                <a:schemeClr val="bg1"/>
              </a:solidFill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397483" y="4545124"/>
            <a:ext cx="6400800" cy="792088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GB" sz="4000" b="1" baseline="30000" dirty="0" smtClean="0">
                <a:solidFill>
                  <a:srgbClr val="002060"/>
                </a:solidFill>
                <a:latin typeface="+mj-lt"/>
              </a:rPr>
              <a:t>CENTER FOR KLINISKE RETNINGSLINJER</a:t>
            </a:r>
            <a:endParaRPr lang="en-GB" sz="4000" baseline="30000" dirty="0" smtClean="0">
              <a:solidFill>
                <a:srgbClr val="002060"/>
              </a:solidFill>
              <a:latin typeface="+mj-lt"/>
            </a:endParaRPr>
          </a:p>
          <a:p>
            <a:pPr algn="l">
              <a:spcBef>
                <a:spcPts val="0"/>
              </a:spcBef>
            </a:pPr>
            <a:r>
              <a:rPr lang="en-GB" sz="2400" baseline="30000" dirty="0" smtClean="0">
                <a:solidFill>
                  <a:srgbClr val="002060"/>
                </a:solidFill>
                <a:latin typeface="+mj-lt"/>
              </a:rPr>
              <a:t>- CLEARINGHOUSE</a:t>
            </a:r>
          </a:p>
          <a:p>
            <a:pPr algn="l">
              <a:spcBef>
                <a:spcPts val="0"/>
              </a:spcBef>
            </a:pPr>
            <a:endParaRPr lang="da-DK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Tekstboks 9"/>
          <p:cNvSpPr txBox="1"/>
          <p:nvPr/>
        </p:nvSpPr>
        <p:spPr>
          <a:xfrm>
            <a:off x="434702" y="5618245"/>
            <a:ext cx="5289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aseline="30000" dirty="0" err="1" smtClean="0">
                <a:solidFill>
                  <a:srgbClr val="002060"/>
                </a:solidFill>
              </a:rPr>
              <a:t>Preben</a:t>
            </a:r>
            <a:r>
              <a:rPr lang="en-GB" sz="3600" baseline="30000" dirty="0" smtClean="0">
                <a:solidFill>
                  <a:srgbClr val="002060"/>
                </a:solidFill>
              </a:rPr>
              <a:t> Ulrich Pedersen, Professor</a:t>
            </a:r>
            <a:endParaRPr lang="da-DK" sz="3600" dirty="0">
              <a:solidFill>
                <a:srgbClr val="002060"/>
              </a:solidFill>
            </a:endParaRPr>
          </a:p>
        </p:txBody>
      </p:sp>
      <p:sp>
        <p:nvSpPr>
          <p:cNvPr id="18" name="Undertitel 2"/>
          <p:cNvSpPr txBox="1">
            <a:spLocks/>
          </p:cNvSpPr>
          <p:nvPr/>
        </p:nvSpPr>
        <p:spPr>
          <a:xfrm>
            <a:off x="107504" y="6453336"/>
            <a:ext cx="5040560" cy="492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GB" sz="2400" baseline="30000" dirty="0" smtClean="0">
              <a:solidFill>
                <a:srgbClr val="0070C0"/>
              </a:solidFill>
              <a:latin typeface="+mj-lt"/>
            </a:endParaRPr>
          </a:p>
          <a:p>
            <a:pPr algn="l">
              <a:spcBef>
                <a:spcPts val="0"/>
              </a:spcBef>
            </a:pP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0" name="Rektangel 19"/>
          <p:cNvSpPr/>
          <p:nvPr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grpSp>
        <p:nvGrpSpPr>
          <p:cNvPr id="21" name="Gruppe 20"/>
          <p:cNvGrpSpPr/>
          <p:nvPr/>
        </p:nvGrpSpPr>
        <p:grpSpPr>
          <a:xfrm>
            <a:off x="7873560" y="4819787"/>
            <a:ext cx="1246823" cy="1535262"/>
            <a:chOff x="7668344" y="4653136"/>
            <a:chExt cx="1339770" cy="1649711"/>
          </a:xfrm>
        </p:grpSpPr>
        <p:pic>
          <p:nvPicPr>
            <p:cNvPr id="22" name="Billede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9659" y="4653136"/>
              <a:ext cx="1145508" cy="701076"/>
            </a:xfrm>
            <a:prstGeom prst="rect">
              <a:avLst/>
            </a:prstGeom>
          </p:spPr>
        </p:pic>
        <p:pic>
          <p:nvPicPr>
            <p:cNvPr id="23" name="Billed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8344" y="5359515"/>
              <a:ext cx="1339770" cy="943332"/>
            </a:xfrm>
            <a:prstGeom prst="rect">
              <a:avLst/>
            </a:prstGeom>
          </p:spPr>
        </p:pic>
      </p:grpSp>
      <p:pic>
        <p:nvPicPr>
          <p:cNvPr id="24" name="Billede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9" b="2196"/>
          <a:stretch/>
        </p:blipFill>
        <p:spPr>
          <a:xfrm>
            <a:off x="7375897" y="0"/>
            <a:ext cx="1707526" cy="6858000"/>
          </a:xfrm>
          <a:prstGeom prst="rect">
            <a:avLst/>
          </a:prstGeom>
        </p:spPr>
      </p:pic>
      <p:sp>
        <p:nvSpPr>
          <p:cNvPr id="26" name="Tekstboks 25"/>
          <p:cNvSpPr txBox="1"/>
          <p:nvPr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487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/>
          <p:cNvSpPr/>
          <p:nvPr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685799" y="476672"/>
            <a:ext cx="7811171" cy="5688631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da-DK" sz="3200" dirty="0"/>
              <a:t>Definition af </a:t>
            </a:r>
            <a:r>
              <a:rPr lang="da-DK" sz="3200" dirty="0" smtClean="0"/>
              <a:t>KR i nationalt projekt - 2014</a:t>
            </a:r>
            <a:br>
              <a:rPr lang="da-DK" sz="3200" dirty="0" smtClean="0"/>
            </a:br>
            <a:r>
              <a:rPr lang="da-DK" sz="3200" dirty="0"/>
              <a:t/>
            </a:r>
            <a:br>
              <a:rPr lang="da-DK" sz="3200" dirty="0"/>
            </a:br>
            <a:r>
              <a:rPr lang="da-DK" sz="3200" dirty="0" smtClean="0"/>
              <a:t>S</a:t>
            </a:r>
            <a:r>
              <a:rPr lang="da-DK" sz="2400" dirty="0" smtClean="0"/>
              <a:t>undhedsstyrelsens </a:t>
            </a:r>
            <a:r>
              <a:rPr lang="da-DK" sz="2400" dirty="0"/>
              <a:t>nationale kliniske retningslinjer </a:t>
            </a:r>
            <a:r>
              <a:rPr lang="da-DK" sz="2400" dirty="0" smtClean="0"/>
              <a:t>er:</a:t>
            </a:r>
            <a:br>
              <a:rPr lang="da-DK" sz="2400" dirty="0" smtClean="0"/>
            </a:br>
            <a:r>
              <a:rPr lang="da-DK" sz="2400" dirty="0"/>
              <a:t/>
            </a:r>
            <a:br>
              <a:rPr lang="da-DK" sz="2400" dirty="0"/>
            </a:br>
            <a:r>
              <a:rPr lang="da-DK" sz="2400" dirty="0" smtClean="0"/>
              <a:t>Systematisk </a:t>
            </a:r>
            <a:r>
              <a:rPr lang="da-DK" sz="2400" dirty="0"/>
              <a:t>udarbejdede udsagn, der kan bruges som beslutningsstøtte af fagpersoner, når de skal træffe beslutninger om passende og korrekt sundhedsfaglig ydelse i specifikke kliniske situationer, samt af patienter/borgere, som ønsker at få større indsigt i forløbet.</a:t>
            </a:r>
            <a:br>
              <a:rPr lang="da-DK" sz="2400" dirty="0"/>
            </a:br>
            <a:r>
              <a:rPr lang="da-DK" altLang="da-DK" sz="2400" dirty="0"/>
              <a:t/>
            </a:r>
            <a:br>
              <a:rPr lang="da-DK" altLang="da-DK" sz="2400" dirty="0"/>
            </a:br>
            <a:r>
              <a:rPr lang="da-DK" altLang="da-DK" sz="1000" dirty="0">
                <a:latin typeface="Times New Roman" pitchFamily="18" charset="0"/>
              </a:rPr>
              <a:t/>
            </a:r>
            <a:br>
              <a:rPr lang="da-DK" altLang="da-DK" sz="1000" dirty="0">
                <a:latin typeface="Times New Roman" pitchFamily="18" charset="0"/>
              </a:rPr>
            </a:br>
            <a:r>
              <a:rPr lang="da-DK" altLang="da-DK" sz="1000" dirty="0">
                <a:latin typeface="Times New Roman" pitchFamily="18" charset="0"/>
              </a:rPr>
              <a:t/>
            </a:r>
            <a:br>
              <a:rPr lang="da-DK" altLang="da-DK" sz="1000" dirty="0">
                <a:latin typeface="Times New Roman" pitchFamily="18" charset="0"/>
              </a:rPr>
            </a:br>
            <a:r>
              <a:rPr lang="da-DK" altLang="da-DK" sz="1000" dirty="0">
                <a:latin typeface="Times New Roman" pitchFamily="18" charset="0"/>
              </a:rPr>
              <a:t>DSKS, 2003</a:t>
            </a:r>
          </a:p>
        </p:txBody>
      </p:sp>
      <p:grpSp>
        <p:nvGrpSpPr>
          <p:cNvPr id="18" name="Gruppe 17"/>
          <p:cNvGrpSpPr/>
          <p:nvPr/>
        </p:nvGrpSpPr>
        <p:grpSpPr>
          <a:xfrm>
            <a:off x="7184954" y="0"/>
            <a:ext cx="1935429" cy="6858000"/>
            <a:chOff x="7184954" y="0"/>
            <a:chExt cx="1935429" cy="6858000"/>
          </a:xfrm>
        </p:grpSpPr>
        <p:grpSp>
          <p:nvGrpSpPr>
            <p:cNvPr id="17" name="Gruppe 16"/>
            <p:cNvGrpSpPr/>
            <p:nvPr/>
          </p:nvGrpSpPr>
          <p:grpSpPr>
            <a:xfrm>
              <a:off x="7873560" y="4819787"/>
              <a:ext cx="1246823" cy="1535262"/>
              <a:chOff x="7873560" y="4819787"/>
              <a:chExt cx="1246823" cy="1535262"/>
            </a:xfrm>
          </p:grpSpPr>
          <p:pic>
            <p:nvPicPr>
              <p:cNvPr id="6" name="Billede 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7846" y="4819787"/>
                <a:ext cx="1066038" cy="652439"/>
              </a:xfrm>
              <a:prstGeom prst="rect">
                <a:avLst/>
              </a:prstGeom>
            </p:spPr>
          </p:pic>
          <p:pic>
            <p:nvPicPr>
              <p:cNvPr id="7" name="Billede 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3560" y="5477161"/>
                <a:ext cx="1246823" cy="877888"/>
              </a:xfrm>
              <a:prstGeom prst="rect">
                <a:avLst/>
              </a:prstGeom>
            </p:spPr>
          </p:pic>
        </p:grpSp>
        <p:pic>
          <p:nvPicPr>
            <p:cNvPr id="9" name="Billede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9" b="2196"/>
            <a:stretch/>
          </p:blipFill>
          <p:spPr>
            <a:xfrm>
              <a:off x="7184954" y="0"/>
              <a:ext cx="1707526" cy="6858000"/>
            </a:xfrm>
            <a:prstGeom prst="rect">
              <a:avLst/>
            </a:prstGeom>
          </p:spPr>
        </p:pic>
      </p:grpSp>
      <p:sp>
        <p:nvSpPr>
          <p:cNvPr id="14" name="Undertitel 2"/>
          <p:cNvSpPr>
            <a:spLocks noGrp="1"/>
          </p:cNvSpPr>
          <p:nvPr>
            <p:ph type="subTitle" idx="1"/>
          </p:nvPr>
        </p:nvSpPr>
        <p:spPr>
          <a:xfrm>
            <a:off x="35496" y="6465237"/>
            <a:ext cx="5040560" cy="492155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en-GB" sz="2400" b="1" baseline="30000" dirty="0" smtClean="0">
                <a:solidFill>
                  <a:schemeClr val="bg1"/>
                </a:solidFill>
                <a:latin typeface="+mj-lt"/>
              </a:rPr>
              <a:t>CENTER FOR KLINISKE RETNINGSLINJER</a:t>
            </a:r>
          </a:p>
          <a:p>
            <a:pPr algn="l">
              <a:spcBef>
                <a:spcPts val="0"/>
              </a:spcBef>
            </a:pPr>
            <a:r>
              <a:rPr lang="en-GB" sz="1600" baseline="30000" dirty="0" smtClean="0">
                <a:solidFill>
                  <a:schemeClr val="bg1"/>
                </a:solidFill>
                <a:latin typeface="+mj-lt"/>
              </a:rPr>
              <a:t>- CLEARINGHOUSE </a:t>
            </a:r>
          </a:p>
          <a:p>
            <a:pPr algn="l">
              <a:spcBef>
                <a:spcPts val="0"/>
              </a:spcBef>
            </a:pPr>
            <a:endParaRPr lang="en-GB" sz="2400" baseline="30000" dirty="0" smtClean="0">
              <a:solidFill>
                <a:srgbClr val="0070C0"/>
              </a:solidFill>
              <a:latin typeface="+mj-lt"/>
            </a:endParaRPr>
          </a:p>
          <a:p>
            <a:pPr algn="l">
              <a:spcBef>
                <a:spcPts val="0"/>
              </a:spcBef>
            </a:pP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5" name="Tekstboks 14"/>
          <p:cNvSpPr txBox="1"/>
          <p:nvPr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826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endParaRPr lang="en-GB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251520" y="2636912"/>
            <a:ext cx="8352928" cy="2952327"/>
          </a:xfrm>
        </p:spPr>
        <p:txBody>
          <a:bodyPr/>
          <a:lstStyle/>
          <a:p>
            <a:pPr algn="l"/>
            <a:r>
              <a:rPr lang="da-DK" dirty="0" smtClean="0">
                <a:solidFill>
                  <a:schemeClr val="tx1"/>
                </a:solidFill>
              </a:rPr>
              <a:t>En klinisk retningslinje er reelt et systematisk litteratur </a:t>
            </a:r>
            <a:r>
              <a:rPr lang="da-DK" dirty="0" err="1" smtClean="0">
                <a:solidFill>
                  <a:schemeClr val="tx1"/>
                </a:solidFill>
              </a:rPr>
              <a:t>review</a:t>
            </a:r>
            <a:r>
              <a:rPr lang="da-DK" dirty="0" smtClean="0">
                <a:solidFill>
                  <a:schemeClr val="tx1"/>
                </a:solidFill>
              </a:rPr>
              <a:t> med anbefalinger for klinisk praksis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73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da-DK" dirty="0" smtClean="0"/>
              <a:t>Evidens – baseret praksis</a:t>
            </a:r>
            <a:endParaRPr lang="en-GB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395536" y="2826981"/>
            <a:ext cx="7632848" cy="1752600"/>
          </a:xfrm>
        </p:spPr>
        <p:txBody>
          <a:bodyPr/>
          <a:lstStyle/>
          <a:p>
            <a:pPr algn="l"/>
            <a:r>
              <a:rPr lang="da-DK" dirty="0" smtClean="0">
                <a:solidFill>
                  <a:schemeClr val="tx1"/>
                </a:solidFill>
              </a:rPr>
              <a:t>Bygger både på effekt, patienternes præferencer og personalets erfaringer – fokus i Danmark har været effekt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248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Systematiske </a:t>
            </a:r>
            <a:r>
              <a:rPr lang="da-DK" dirty="0" err="1" smtClean="0"/>
              <a:t>review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defRPr/>
            </a:pPr>
            <a:endParaRPr lang="da-DK" altLang="da-DK" sz="2400" b="1" dirty="0" smtClean="0"/>
          </a:p>
          <a:p>
            <a:pPr lvl="1">
              <a:defRPr/>
            </a:pPr>
            <a:r>
              <a:rPr lang="da-DK" altLang="da-DK" sz="2400" b="1" dirty="0" err="1" smtClean="0"/>
              <a:t>Feasibility</a:t>
            </a:r>
            <a:r>
              <a:rPr lang="da-DK" altLang="da-DK" sz="2400" dirty="0" smtClean="0"/>
              <a:t> </a:t>
            </a:r>
            <a:r>
              <a:rPr lang="da-DK" altLang="da-DK" sz="2400" dirty="0"/>
              <a:t>- om en intervention er praktisk gennemførlig</a:t>
            </a:r>
          </a:p>
          <a:p>
            <a:pPr lvl="1">
              <a:defRPr/>
            </a:pPr>
            <a:r>
              <a:rPr lang="da-DK" altLang="da-DK" sz="2400" b="1" dirty="0" err="1"/>
              <a:t>Appropriateness</a:t>
            </a:r>
            <a:r>
              <a:rPr lang="da-DK" altLang="da-DK" sz="2400" dirty="0"/>
              <a:t> - om en intervention er etisk eller kulturelt passende</a:t>
            </a:r>
          </a:p>
          <a:p>
            <a:pPr lvl="1">
              <a:defRPr/>
            </a:pPr>
            <a:r>
              <a:rPr lang="da-DK" altLang="da-DK" sz="2400" b="1" dirty="0" err="1"/>
              <a:t>Meaningsfullness</a:t>
            </a:r>
            <a:r>
              <a:rPr lang="da-DK" altLang="da-DK" sz="2400" dirty="0"/>
              <a:t> - om interventionen er meningsfuld Ved meningsfuld forstås evidensen for personlige opfattelser, erfaringer, værdier, holdninger eller tolkninger hos patienter eller deres pårørende</a:t>
            </a:r>
          </a:p>
          <a:p>
            <a:pPr lvl="1">
              <a:defRPr/>
            </a:pPr>
            <a:r>
              <a:rPr lang="da-DK" altLang="da-DK" sz="2400" b="1" dirty="0" err="1"/>
              <a:t>Effectiveness</a:t>
            </a:r>
            <a:r>
              <a:rPr lang="da-DK" altLang="da-DK" sz="2400" dirty="0"/>
              <a:t> – om en intervention har effekt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Undertitel 3"/>
          <p:cNvSpPr>
            <a:spLocks noGrp="1"/>
          </p:cNvSpPr>
          <p:nvPr>
            <p:ph type="subTitle" idx="10"/>
          </p:nvPr>
        </p:nvSpPr>
        <p:spPr/>
        <p:txBody>
          <a:bodyPr>
            <a:normAutofit fontScale="92500" lnSpcReduction="20000"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798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/>
          <p:cNvSpPr/>
          <p:nvPr/>
        </p:nvSpPr>
        <p:spPr>
          <a:xfrm>
            <a:off x="0" y="6382433"/>
            <a:ext cx="9144000" cy="5029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611560" y="1257442"/>
            <a:ext cx="7811171" cy="4343115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da-DK" sz="4900" b="1" dirty="0"/>
              <a:t>GRADE systemet</a:t>
            </a:r>
            <a:r>
              <a:rPr lang="da-DK" sz="4900" b="1" dirty="0" smtClean="0"/>
              <a:t/>
            </a:r>
            <a:br>
              <a:rPr lang="da-DK" sz="4900" b="1" dirty="0" smtClean="0"/>
            </a:br>
            <a:r>
              <a:rPr lang="da-DK" sz="3200" dirty="0" smtClean="0"/>
              <a:t/>
            </a:r>
            <a:br>
              <a:rPr lang="da-DK" sz="3200" dirty="0" smtClean="0"/>
            </a:br>
            <a:r>
              <a:rPr lang="da-DK" sz="3600" dirty="0"/>
              <a:t>National strategi – anbefaler </a:t>
            </a:r>
            <a:br>
              <a:rPr lang="da-DK" sz="3600" dirty="0"/>
            </a:br>
            <a:r>
              <a:rPr lang="da-DK" sz="3600" dirty="0">
                <a:cs typeface="Times New Roman" pitchFamily="18" charset="0"/>
              </a:rPr>
              <a:t>At GRADE skal benyttes fremover</a:t>
            </a:r>
            <a:br>
              <a:rPr lang="da-DK" sz="3600" dirty="0">
                <a:cs typeface="Times New Roman" pitchFamily="18" charset="0"/>
              </a:rPr>
            </a:br>
            <a:r>
              <a:rPr lang="da-DK" sz="3600" dirty="0">
                <a:cs typeface="Times New Roman" pitchFamily="18" charset="0"/>
              </a:rPr>
              <a:t/>
            </a:r>
            <a:br>
              <a:rPr lang="da-DK" sz="3600" dirty="0">
                <a:cs typeface="Times New Roman" pitchFamily="18" charset="0"/>
              </a:rPr>
            </a:br>
            <a:r>
              <a:rPr lang="da-DK" sz="3600" dirty="0">
                <a:cs typeface="Times New Roman" pitchFamily="18" charset="0"/>
              </a:rPr>
              <a:t>(GRADE = </a:t>
            </a:r>
            <a:r>
              <a:rPr lang="da-DK" sz="3600" dirty="0" err="1">
                <a:cs typeface="Times New Roman" pitchFamily="18" charset="0"/>
              </a:rPr>
              <a:t>Grading</a:t>
            </a:r>
            <a:r>
              <a:rPr lang="da-DK" sz="3600" dirty="0">
                <a:cs typeface="Times New Roman" pitchFamily="18" charset="0"/>
              </a:rPr>
              <a:t> of </a:t>
            </a:r>
            <a:r>
              <a:rPr lang="da-DK" sz="3600" dirty="0" err="1">
                <a:cs typeface="Times New Roman" pitchFamily="18" charset="0"/>
              </a:rPr>
              <a:t>Recommendations</a:t>
            </a:r>
            <a:r>
              <a:rPr lang="da-DK" sz="3600" dirty="0">
                <a:cs typeface="Times New Roman" pitchFamily="18" charset="0"/>
              </a:rPr>
              <a:t> </a:t>
            </a:r>
            <a:r>
              <a:rPr lang="da-DK" sz="3600" dirty="0" err="1">
                <a:cs typeface="Times New Roman" pitchFamily="18" charset="0"/>
              </a:rPr>
              <a:t>Assessment</a:t>
            </a:r>
            <a:r>
              <a:rPr lang="da-DK" sz="3600" dirty="0">
                <a:cs typeface="Times New Roman" pitchFamily="18" charset="0"/>
              </a:rPr>
              <a:t>, Development and Evaluation)</a:t>
            </a:r>
            <a:br>
              <a:rPr lang="da-DK" sz="3600" dirty="0">
                <a:cs typeface="Times New Roman" pitchFamily="18" charset="0"/>
              </a:rPr>
            </a:br>
            <a:r>
              <a:rPr lang="da-DK" sz="3600" dirty="0"/>
              <a:t/>
            </a:r>
            <a:br>
              <a:rPr lang="da-DK" sz="3600" dirty="0"/>
            </a:br>
            <a:r>
              <a:rPr lang="da-DK" altLang="da-DK" sz="1000" dirty="0">
                <a:latin typeface="Times New Roman" pitchFamily="18" charset="0"/>
              </a:rPr>
              <a:t/>
            </a:r>
            <a:br>
              <a:rPr lang="da-DK" altLang="da-DK" sz="1000" dirty="0">
                <a:latin typeface="Times New Roman" pitchFamily="18" charset="0"/>
              </a:rPr>
            </a:br>
            <a:endParaRPr lang="da-DK" altLang="da-DK" sz="1000" dirty="0">
              <a:latin typeface="Times New Roman" pitchFamily="18" charset="0"/>
            </a:endParaRPr>
          </a:p>
        </p:txBody>
      </p:sp>
      <p:grpSp>
        <p:nvGrpSpPr>
          <p:cNvPr id="18" name="Gruppe 17"/>
          <p:cNvGrpSpPr/>
          <p:nvPr/>
        </p:nvGrpSpPr>
        <p:grpSpPr>
          <a:xfrm>
            <a:off x="7184954" y="0"/>
            <a:ext cx="1935429" cy="6858000"/>
            <a:chOff x="7184954" y="0"/>
            <a:chExt cx="1935429" cy="6858000"/>
          </a:xfrm>
        </p:grpSpPr>
        <p:grpSp>
          <p:nvGrpSpPr>
            <p:cNvPr id="17" name="Gruppe 16"/>
            <p:cNvGrpSpPr/>
            <p:nvPr/>
          </p:nvGrpSpPr>
          <p:grpSpPr>
            <a:xfrm>
              <a:off x="7873560" y="4819787"/>
              <a:ext cx="1246823" cy="1535262"/>
              <a:chOff x="7873560" y="4819787"/>
              <a:chExt cx="1246823" cy="1535262"/>
            </a:xfrm>
          </p:grpSpPr>
          <p:pic>
            <p:nvPicPr>
              <p:cNvPr id="6" name="Billede 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7846" y="4819787"/>
                <a:ext cx="1066038" cy="652439"/>
              </a:xfrm>
              <a:prstGeom prst="rect">
                <a:avLst/>
              </a:prstGeom>
            </p:spPr>
          </p:pic>
          <p:pic>
            <p:nvPicPr>
              <p:cNvPr id="7" name="Billede 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3560" y="5477161"/>
                <a:ext cx="1246823" cy="877888"/>
              </a:xfrm>
              <a:prstGeom prst="rect">
                <a:avLst/>
              </a:prstGeom>
            </p:spPr>
          </p:pic>
        </p:grpSp>
        <p:pic>
          <p:nvPicPr>
            <p:cNvPr id="9" name="Billede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9" b="2196"/>
            <a:stretch/>
          </p:blipFill>
          <p:spPr>
            <a:xfrm>
              <a:off x="7184954" y="0"/>
              <a:ext cx="1707526" cy="6858000"/>
            </a:xfrm>
            <a:prstGeom prst="rect">
              <a:avLst/>
            </a:prstGeom>
          </p:spPr>
        </p:pic>
      </p:grpSp>
      <p:sp>
        <p:nvSpPr>
          <p:cNvPr id="14" name="Undertitel 2"/>
          <p:cNvSpPr>
            <a:spLocks noGrp="1"/>
          </p:cNvSpPr>
          <p:nvPr>
            <p:ph type="subTitle" idx="1"/>
          </p:nvPr>
        </p:nvSpPr>
        <p:spPr>
          <a:xfrm>
            <a:off x="35496" y="6465237"/>
            <a:ext cx="5040560" cy="492155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en-GB" sz="2400" b="1" baseline="30000" dirty="0" smtClean="0">
                <a:solidFill>
                  <a:schemeClr val="bg1"/>
                </a:solidFill>
                <a:latin typeface="+mj-lt"/>
              </a:rPr>
              <a:t>CENTER FOR KLINISKE RETNINGSLINJER</a:t>
            </a:r>
          </a:p>
          <a:p>
            <a:pPr algn="l">
              <a:spcBef>
                <a:spcPts val="0"/>
              </a:spcBef>
            </a:pPr>
            <a:r>
              <a:rPr lang="en-GB" sz="1600" baseline="30000" dirty="0" smtClean="0">
                <a:solidFill>
                  <a:schemeClr val="bg1"/>
                </a:solidFill>
                <a:latin typeface="+mj-lt"/>
              </a:rPr>
              <a:t>- CLEARINGHOUSE </a:t>
            </a:r>
          </a:p>
          <a:p>
            <a:pPr algn="l">
              <a:spcBef>
                <a:spcPts val="0"/>
              </a:spcBef>
            </a:pPr>
            <a:endParaRPr lang="en-GB" sz="2400" baseline="30000" dirty="0" smtClean="0">
              <a:solidFill>
                <a:srgbClr val="0070C0"/>
              </a:solidFill>
              <a:latin typeface="+mj-lt"/>
            </a:endParaRPr>
          </a:p>
          <a:p>
            <a:pPr algn="l">
              <a:spcBef>
                <a:spcPts val="0"/>
              </a:spcBef>
            </a:pPr>
            <a:endParaRPr lang="da-DK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5" name="Tekstboks 14"/>
          <p:cNvSpPr txBox="1"/>
          <p:nvPr/>
        </p:nvSpPr>
        <p:spPr>
          <a:xfrm>
            <a:off x="6372200" y="6649809"/>
            <a:ext cx="280831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baseline="30000" dirty="0" smtClean="0">
                <a:solidFill>
                  <a:schemeClr val="bg1"/>
                </a:solidFill>
              </a:rPr>
              <a:t>www.cfkr.dk</a:t>
            </a:r>
            <a:endParaRPr lang="en-GB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493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1"/>
          <p:cNvGrpSpPr>
            <a:grpSpLocks/>
          </p:cNvGrpSpPr>
          <p:nvPr/>
        </p:nvGrpSpPr>
        <p:grpSpPr bwMode="auto">
          <a:xfrm>
            <a:off x="0" y="0"/>
            <a:ext cx="9144000" cy="3657600"/>
            <a:chOff x="0" y="1752600"/>
            <a:chExt cx="9144000" cy="3657600"/>
          </a:xfrm>
        </p:grpSpPr>
        <p:sp>
          <p:nvSpPr>
            <p:cNvPr id="92" name="Rectangle 91"/>
            <p:cNvSpPr/>
            <p:nvPr/>
          </p:nvSpPr>
          <p:spPr>
            <a:xfrm>
              <a:off x="0" y="1752600"/>
              <a:ext cx="9144000" cy="365760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>
                <a:solidFill>
                  <a:srgbClr val="FF0000"/>
                </a:solidFill>
                <a:latin typeface=""/>
              </a:endParaRPr>
            </a:p>
          </p:txBody>
        </p:sp>
        <p:sp>
          <p:nvSpPr>
            <p:cNvPr id="43126" name="TextBox 92"/>
            <p:cNvSpPr txBox="1">
              <a:spLocks noChangeArrowheads="1"/>
            </p:cNvSpPr>
            <p:nvPr/>
          </p:nvSpPr>
          <p:spPr bwMode="auto">
            <a:xfrm>
              <a:off x="0" y="5029200"/>
              <a:ext cx="2209800" cy="307975"/>
            </a:xfrm>
            <a:prstGeom prst="rect">
              <a:avLst/>
            </a:prstGeom>
            <a:noFill/>
            <a:ln w="9525">
              <a:solidFill>
                <a:schemeClr val="tx2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3800" b="1">
                  <a:solidFill>
                    <a:schemeClr val="bg1"/>
                  </a:solidFill>
                  <a:latin typeface="Trebuchet MS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3800" b="1">
                  <a:solidFill>
                    <a:schemeClr val="bg1"/>
                  </a:solidFill>
                  <a:latin typeface="Trebuchet MS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3800" b="1">
                  <a:solidFill>
                    <a:schemeClr val="bg1"/>
                  </a:solidFill>
                  <a:latin typeface="Trebuchet MS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3800" b="1">
                  <a:solidFill>
                    <a:schemeClr val="bg1"/>
                  </a:solidFill>
                  <a:latin typeface="Trebuchet MS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3800" b="1">
                  <a:solidFill>
                    <a:schemeClr val="bg1"/>
                  </a:solidFill>
                  <a:latin typeface="Trebuchet MS" pitchFamily="34" charset="0"/>
                  <a:ea typeface="MS PGothic" pitchFamily="34" charset="-128"/>
                </a:defRPr>
              </a:lvl5pPr>
              <a:lvl6pPr marL="2514600" indent="-228600" algn="ctr" eaLnBrk="0" fontAlgn="base" hangingPunct="0">
                <a:lnSpc>
                  <a:spcPts val="5200"/>
                </a:lnSpc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bg1"/>
                  </a:solidFill>
                  <a:latin typeface="Trebuchet MS" pitchFamily="34" charset="0"/>
                  <a:ea typeface="MS PGothic" pitchFamily="34" charset="-128"/>
                </a:defRPr>
              </a:lvl6pPr>
              <a:lvl7pPr marL="2971800" indent="-228600" algn="ctr" eaLnBrk="0" fontAlgn="base" hangingPunct="0">
                <a:lnSpc>
                  <a:spcPts val="5200"/>
                </a:lnSpc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bg1"/>
                  </a:solidFill>
                  <a:latin typeface="Trebuchet MS" pitchFamily="34" charset="0"/>
                  <a:ea typeface="MS PGothic" pitchFamily="34" charset="-128"/>
                </a:defRPr>
              </a:lvl7pPr>
              <a:lvl8pPr marL="3429000" indent="-228600" algn="ctr" eaLnBrk="0" fontAlgn="base" hangingPunct="0">
                <a:lnSpc>
                  <a:spcPts val="5200"/>
                </a:lnSpc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bg1"/>
                  </a:solidFill>
                  <a:latin typeface="Trebuchet MS" pitchFamily="34" charset="0"/>
                  <a:ea typeface="MS PGothic" pitchFamily="34" charset="-128"/>
                </a:defRPr>
              </a:lvl8pPr>
              <a:lvl9pPr marL="3886200" indent="-228600" algn="ctr" eaLnBrk="0" fontAlgn="base" hangingPunct="0">
                <a:lnSpc>
                  <a:spcPts val="5200"/>
                </a:lnSpc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bg1"/>
                  </a:solidFill>
                  <a:latin typeface="Trebuchet MS" pitchFamily="34" charset="0"/>
                  <a:ea typeface="MS PGothic" pitchFamily="34" charset="-128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0">
                  <a:solidFill>
                    <a:srgbClr val="FF0000"/>
                  </a:solidFill>
                  <a:cs typeface="+mn-cs"/>
                </a:rPr>
                <a:t>Systematic review</a:t>
              </a:r>
            </a:p>
          </p:txBody>
        </p:sp>
      </p:grpSp>
      <p:grpSp>
        <p:nvGrpSpPr>
          <p:cNvPr id="3" name="Group 124"/>
          <p:cNvGrpSpPr>
            <a:grpSpLocks/>
          </p:cNvGrpSpPr>
          <p:nvPr/>
        </p:nvGrpSpPr>
        <p:grpSpPr bwMode="auto">
          <a:xfrm>
            <a:off x="0" y="3733800"/>
            <a:ext cx="9144000" cy="3124200"/>
            <a:chOff x="0" y="2352"/>
            <a:chExt cx="5760" cy="1968"/>
          </a:xfrm>
        </p:grpSpPr>
        <p:sp>
          <p:nvSpPr>
            <p:cNvPr id="94" name="Rectangle 93"/>
            <p:cNvSpPr/>
            <p:nvPr/>
          </p:nvSpPr>
          <p:spPr>
            <a:xfrm>
              <a:off x="0" y="2352"/>
              <a:ext cx="5760" cy="1968"/>
            </a:xfrm>
            <a:prstGeom prst="rect">
              <a:avLst/>
            </a:prstGeom>
            <a:solidFill>
              <a:schemeClr val="accent2">
                <a:alpha val="20000"/>
              </a:schemeClr>
            </a:solidFill>
            <a:ln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>
                <a:solidFill>
                  <a:schemeClr val="bg2"/>
                </a:solidFill>
                <a:latin typeface=""/>
              </a:endParaRPr>
            </a:p>
          </p:txBody>
        </p:sp>
        <p:sp>
          <p:nvSpPr>
            <p:cNvPr id="13428" name="TextBox 94"/>
            <p:cNvSpPr txBox="1">
              <a:spLocks noChangeArrowheads="1"/>
            </p:cNvSpPr>
            <p:nvPr/>
          </p:nvSpPr>
          <p:spPr bwMode="auto">
            <a:xfrm>
              <a:off x="0" y="2400"/>
              <a:ext cx="139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da-DK" sz="1400">
                  <a:solidFill>
                    <a:schemeClr val="accent1"/>
                  </a:solidFill>
                  <a:latin typeface="Trebuchet MS" pitchFamily="34" charset="0"/>
                  <a:ea typeface="MS PGothic" pitchFamily="34" charset="-128"/>
                </a:rPr>
                <a:t>Guideline development</a:t>
              </a:r>
            </a:p>
          </p:txBody>
        </p:sp>
      </p:grp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04800" y="1371600"/>
            <a:ext cx="381000" cy="9540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O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62000" y="1371600"/>
            <a:ext cx="990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Outcome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62000" y="1676400"/>
            <a:ext cx="990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Outcome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62000" y="1981200"/>
            <a:ext cx="990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Outcome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62000" y="2286000"/>
            <a:ext cx="990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Outcome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 rot="-1800000">
            <a:off x="112713" y="460375"/>
            <a:ext cx="1747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Formulate  question</a:t>
            </a:r>
          </a:p>
        </p:txBody>
      </p:sp>
      <p:grpSp>
        <p:nvGrpSpPr>
          <p:cNvPr id="4" name="Group 160"/>
          <p:cNvGrpSpPr>
            <a:grpSpLocks/>
          </p:cNvGrpSpPr>
          <p:nvPr/>
        </p:nvGrpSpPr>
        <p:grpSpPr bwMode="auto">
          <a:xfrm>
            <a:off x="2633663" y="1117600"/>
            <a:ext cx="2200275" cy="1549400"/>
            <a:chOff x="2633524" y="1117453"/>
            <a:chExt cx="2200909" cy="1549547"/>
          </a:xfrm>
        </p:grpSpPr>
        <p:pic>
          <p:nvPicPr>
            <p:cNvPr id="5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57600" y="1143000"/>
              <a:ext cx="1176833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isometricOffAxis1Left"/>
              <a:lightRig rig="threePt" dir="t"/>
            </a:scene3d>
          </p:spPr>
        </p:pic>
        <p:pic>
          <p:nvPicPr>
            <p:cNvPr id="4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07873" y="1117453"/>
              <a:ext cx="1176833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isometricOffAxis1Left"/>
              <a:lightRig rig="threePt" dir="t"/>
            </a:scene3d>
          </p:spPr>
        </p:pic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71800" y="1143000"/>
              <a:ext cx="1176833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isometricOffAxis1Left"/>
              <a:lightRig rig="threePt" dir="t"/>
            </a:scene3d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33524" y="1117453"/>
              <a:ext cx="1176833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isometricOffAxis1Left"/>
              <a:lightRig rig="threePt" dir="t"/>
            </a:scene3d>
          </p:spPr>
        </p:pic>
      </p:grpSp>
      <p:sp>
        <p:nvSpPr>
          <p:cNvPr id="22" name="TextBox 21"/>
          <p:cNvSpPr txBox="1">
            <a:spLocks noChangeArrowheads="1"/>
          </p:cNvSpPr>
          <p:nvPr/>
        </p:nvSpPr>
        <p:spPr bwMode="auto">
          <a:xfrm rot="-1800000">
            <a:off x="1652588" y="549275"/>
            <a:ext cx="1493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Rate  importance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676400" y="1371600"/>
            <a:ext cx="990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Critical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676400" y="1981200"/>
            <a:ext cx="1066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Important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752600" y="1671638"/>
            <a:ext cx="8810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Critical</a:t>
            </a:r>
          </a:p>
        </p:txBody>
      </p:sp>
      <p:grpSp>
        <p:nvGrpSpPr>
          <p:cNvPr id="5" name="Group 100"/>
          <p:cNvGrpSpPr>
            <a:grpSpLocks/>
          </p:cNvGrpSpPr>
          <p:nvPr/>
        </p:nvGrpSpPr>
        <p:grpSpPr bwMode="auto">
          <a:xfrm>
            <a:off x="1676400" y="2286000"/>
            <a:ext cx="1376363" cy="554038"/>
            <a:chOff x="1676400" y="2285999"/>
            <a:chExt cx="1377083" cy="553808"/>
          </a:xfrm>
        </p:grpSpPr>
        <p:sp>
          <p:nvSpPr>
            <p:cNvPr id="13421" name="TextBox 20"/>
            <p:cNvSpPr txBox="1">
              <a:spLocks noChangeArrowheads="1"/>
            </p:cNvSpPr>
            <p:nvPr/>
          </p:nvSpPr>
          <p:spPr bwMode="auto">
            <a:xfrm>
              <a:off x="1676400" y="2285999"/>
              <a:ext cx="685800" cy="307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da-DK" sz="1400">
                  <a:solidFill>
                    <a:srgbClr val="FF0000"/>
                  </a:solidFill>
                  <a:latin typeface="Trebuchet MS" pitchFamily="34" charset="0"/>
                  <a:ea typeface="MS PGothic" pitchFamily="34" charset="-128"/>
                </a:rPr>
                <a:t>Not</a:t>
              </a:r>
            </a:p>
          </p:txBody>
        </p:sp>
        <p:sp>
          <p:nvSpPr>
            <p:cNvPr id="13422" name="TextBox 26"/>
            <p:cNvSpPr txBox="1">
              <a:spLocks noChangeArrowheads="1"/>
            </p:cNvSpPr>
            <p:nvPr/>
          </p:nvSpPr>
          <p:spPr bwMode="auto">
            <a:xfrm rot="1800000">
              <a:off x="1986683" y="2532130"/>
              <a:ext cx="1066800" cy="307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da-DK" sz="1400">
                  <a:solidFill>
                    <a:srgbClr val="FF0000"/>
                  </a:solidFill>
                  <a:latin typeface="Trebuchet MS" pitchFamily="34" charset="0"/>
                  <a:ea typeface="MS PGothic" pitchFamily="34" charset="-128"/>
                </a:rPr>
                <a:t>important</a:t>
              </a:r>
            </a:p>
          </p:txBody>
        </p:sp>
      </p:grpSp>
      <p:grpSp>
        <p:nvGrpSpPr>
          <p:cNvPr id="6" name="Group 122"/>
          <p:cNvGrpSpPr>
            <a:grpSpLocks/>
          </p:cNvGrpSpPr>
          <p:nvPr/>
        </p:nvGrpSpPr>
        <p:grpSpPr bwMode="auto">
          <a:xfrm>
            <a:off x="4602163" y="225425"/>
            <a:ext cx="2873375" cy="3151188"/>
            <a:chOff x="2899" y="142"/>
            <a:chExt cx="1363" cy="1965"/>
          </a:xfrm>
        </p:grpSpPr>
        <p:sp>
          <p:nvSpPr>
            <p:cNvPr id="13419" name="TextBox 17"/>
            <p:cNvSpPr txBox="1">
              <a:spLocks noChangeArrowheads="1"/>
            </p:cNvSpPr>
            <p:nvPr/>
          </p:nvSpPr>
          <p:spPr bwMode="auto">
            <a:xfrm rot="-1800000">
              <a:off x="2899" y="142"/>
              <a:ext cx="94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da-DK" sz="1400">
                  <a:solidFill>
                    <a:srgbClr val="FF0000"/>
                  </a:solidFill>
                  <a:latin typeface="Trebuchet MS" pitchFamily="34" charset="0"/>
                  <a:ea typeface="MS PGothic" pitchFamily="34" charset="-128"/>
                </a:rPr>
                <a:t>Create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da-DK" sz="1400">
                  <a:solidFill>
                    <a:srgbClr val="FF0000"/>
                  </a:solidFill>
                  <a:latin typeface="Trebuchet MS" pitchFamily="34" charset="0"/>
                  <a:ea typeface="MS PGothic" pitchFamily="34" charset="-128"/>
                </a:rPr>
                <a:t>evidence profile with GRADEpro</a:t>
              </a:r>
            </a:p>
          </p:txBody>
        </p:sp>
        <p:sp>
          <p:nvSpPr>
            <p:cNvPr id="13420" name="TextBox 85"/>
            <p:cNvSpPr txBox="1">
              <a:spLocks noChangeArrowheads="1"/>
            </p:cNvSpPr>
            <p:nvPr/>
          </p:nvSpPr>
          <p:spPr bwMode="auto">
            <a:xfrm>
              <a:off x="3158" y="1646"/>
              <a:ext cx="1104" cy="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da-DK" sz="1400" dirty="0">
                  <a:solidFill>
                    <a:srgbClr val="FF0000"/>
                  </a:solidFill>
                  <a:latin typeface="Trebuchet MS" pitchFamily="34" charset="0"/>
                  <a:ea typeface="MS PGothic" pitchFamily="34" charset="-128"/>
                </a:rPr>
                <a:t>Summary of findings &amp; estimate of effect for each outcome</a:t>
              </a:r>
            </a:p>
          </p:txBody>
        </p:sp>
      </p:grpSp>
      <p:grpSp>
        <p:nvGrpSpPr>
          <p:cNvPr id="12" name="Group 123"/>
          <p:cNvGrpSpPr>
            <a:grpSpLocks/>
          </p:cNvGrpSpPr>
          <p:nvPr/>
        </p:nvGrpSpPr>
        <p:grpSpPr bwMode="auto">
          <a:xfrm>
            <a:off x="6804025" y="1268413"/>
            <a:ext cx="2232025" cy="3709987"/>
            <a:chOff x="4501" y="864"/>
            <a:chExt cx="1007" cy="2337"/>
          </a:xfrm>
        </p:grpSpPr>
        <p:sp>
          <p:nvSpPr>
            <p:cNvPr id="96" name="Down Arrow 95"/>
            <p:cNvSpPr/>
            <p:nvPr/>
          </p:nvSpPr>
          <p:spPr>
            <a:xfrm>
              <a:off x="5093" y="864"/>
              <a:ext cx="308" cy="1846"/>
            </a:xfrm>
            <a:prstGeom prst="downArrow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>
                <a:solidFill>
                  <a:schemeClr val="bg2"/>
                </a:solidFill>
                <a:latin typeface=""/>
              </a:endParaRPr>
            </a:p>
          </p:txBody>
        </p:sp>
        <p:sp>
          <p:nvSpPr>
            <p:cNvPr id="13418" name="TextBox 98"/>
            <p:cNvSpPr txBox="1">
              <a:spLocks noChangeArrowheads="1"/>
            </p:cNvSpPr>
            <p:nvPr/>
          </p:nvSpPr>
          <p:spPr bwMode="auto">
            <a:xfrm>
              <a:off x="4501" y="2736"/>
              <a:ext cx="1007" cy="4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da-DK" sz="1400">
                  <a:solidFill>
                    <a:schemeClr val="accent1"/>
                  </a:solidFill>
                  <a:latin typeface="Trebuchet MS" pitchFamily="34" charset="0"/>
                  <a:ea typeface="MS PGothic" pitchFamily="34" charset="-128"/>
                </a:rPr>
                <a:t>Grade overall quality of evidence across outcomes</a:t>
              </a:r>
            </a:p>
          </p:txBody>
        </p:sp>
      </p:grpSp>
      <p:grpSp>
        <p:nvGrpSpPr>
          <p:cNvPr id="13" name="Group 138"/>
          <p:cNvGrpSpPr>
            <a:grpSpLocks/>
          </p:cNvGrpSpPr>
          <p:nvPr/>
        </p:nvGrpSpPr>
        <p:grpSpPr bwMode="auto">
          <a:xfrm>
            <a:off x="3352800" y="3657600"/>
            <a:ext cx="2317750" cy="2133600"/>
            <a:chOff x="2743200" y="3276600"/>
            <a:chExt cx="2393950" cy="2209800"/>
          </a:xfrm>
        </p:grpSpPr>
        <p:grpSp>
          <p:nvGrpSpPr>
            <p:cNvPr id="13369" name="Group 136"/>
            <p:cNvGrpSpPr>
              <a:grpSpLocks/>
            </p:cNvGrpSpPr>
            <p:nvPr/>
          </p:nvGrpSpPr>
          <p:grpSpPr bwMode="auto">
            <a:xfrm>
              <a:off x="2743200" y="3276600"/>
              <a:ext cx="2393950" cy="2209800"/>
              <a:chOff x="2438400" y="3124200"/>
              <a:chExt cx="2971800" cy="2743200"/>
            </a:xfrm>
          </p:grpSpPr>
          <p:grpSp>
            <p:nvGrpSpPr>
              <p:cNvPr id="13371" name="Group 111"/>
              <p:cNvGrpSpPr>
                <a:grpSpLocks/>
              </p:cNvGrpSpPr>
              <p:nvPr/>
            </p:nvGrpSpPr>
            <p:grpSpPr bwMode="auto">
              <a:xfrm>
                <a:off x="2438400" y="3886200"/>
                <a:ext cx="533400" cy="711200"/>
                <a:chOff x="1600200" y="3886200"/>
                <a:chExt cx="685800" cy="914400"/>
              </a:xfrm>
            </p:grpSpPr>
            <p:sp>
              <p:nvSpPr>
                <p:cNvPr id="111" name="Flowchart: Delay 110"/>
                <p:cNvSpPr/>
                <p:nvPr/>
              </p:nvSpPr>
              <p:spPr>
                <a:xfrm rot="16200000">
                  <a:off x="1676400" y="4191000"/>
                  <a:ext cx="533400" cy="685800"/>
                </a:xfrm>
                <a:prstGeom prst="flowChartDelay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morning" dir="t"/>
                </a:scene3d>
                <a:sp3d prstMaterial="dkEdge"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  <p:sp>
              <p:nvSpPr>
                <p:cNvPr id="108" name="Oval 107"/>
                <p:cNvSpPr/>
                <p:nvPr/>
              </p:nvSpPr>
              <p:spPr>
                <a:xfrm>
                  <a:off x="1676400" y="3886200"/>
                  <a:ext cx="533400" cy="5334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 prstMaterial="dkEdge">
                  <a:bevelT w="127000" h="127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</p:grpSp>
          <p:grpSp>
            <p:nvGrpSpPr>
              <p:cNvPr id="13372" name="Group 112"/>
              <p:cNvGrpSpPr>
                <a:grpSpLocks/>
              </p:cNvGrpSpPr>
              <p:nvPr/>
            </p:nvGrpSpPr>
            <p:grpSpPr bwMode="auto">
              <a:xfrm>
                <a:off x="3048000" y="3657600"/>
                <a:ext cx="533400" cy="711200"/>
                <a:chOff x="1600200" y="3886200"/>
                <a:chExt cx="685800" cy="914400"/>
              </a:xfrm>
            </p:grpSpPr>
            <p:sp>
              <p:nvSpPr>
                <p:cNvPr id="114" name="Flowchart: Delay 113"/>
                <p:cNvSpPr/>
                <p:nvPr/>
              </p:nvSpPr>
              <p:spPr>
                <a:xfrm rot="16200000">
                  <a:off x="1676400" y="4191000"/>
                  <a:ext cx="533400" cy="685800"/>
                </a:xfrm>
                <a:prstGeom prst="flowChartDelay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morning" dir="t"/>
                </a:scene3d>
                <a:sp3d prstMaterial="dkEdge"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  <p:sp>
              <p:nvSpPr>
                <p:cNvPr id="115" name="Oval 114"/>
                <p:cNvSpPr/>
                <p:nvPr/>
              </p:nvSpPr>
              <p:spPr>
                <a:xfrm>
                  <a:off x="1676400" y="3886200"/>
                  <a:ext cx="533400" cy="5334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 prstMaterial="dkEdge">
                  <a:bevelT w="127000" h="127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</p:grpSp>
          <p:grpSp>
            <p:nvGrpSpPr>
              <p:cNvPr id="13373" name="Group 115"/>
              <p:cNvGrpSpPr>
                <a:grpSpLocks/>
              </p:cNvGrpSpPr>
              <p:nvPr/>
            </p:nvGrpSpPr>
            <p:grpSpPr bwMode="auto">
              <a:xfrm>
                <a:off x="3657600" y="3581400"/>
                <a:ext cx="533400" cy="711200"/>
                <a:chOff x="1600200" y="3886200"/>
                <a:chExt cx="685800" cy="914400"/>
              </a:xfrm>
            </p:grpSpPr>
            <p:sp>
              <p:nvSpPr>
                <p:cNvPr id="117" name="Flowchart: Delay 116"/>
                <p:cNvSpPr/>
                <p:nvPr/>
              </p:nvSpPr>
              <p:spPr>
                <a:xfrm rot="16200000">
                  <a:off x="1676400" y="4191000"/>
                  <a:ext cx="533400" cy="685800"/>
                </a:xfrm>
                <a:prstGeom prst="flowChartDelay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morning" dir="t"/>
                </a:scene3d>
                <a:sp3d prstMaterial="dkEdge"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  <p:sp>
              <p:nvSpPr>
                <p:cNvPr id="118" name="Oval 117"/>
                <p:cNvSpPr/>
                <p:nvPr/>
              </p:nvSpPr>
              <p:spPr>
                <a:xfrm>
                  <a:off x="1676400" y="3886200"/>
                  <a:ext cx="533400" cy="5334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 prstMaterial="dkEdge">
                  <a:bevelT w="127000" h="127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</p:grpSp>
          <p:grpSp>
            <p:nvGrpSpPr>
              <p:cNvPr id="13374" name="Group 118"/>
              <p:cNvGrpSpPr>
                <a:grpSpLocks/>
              </p:cNvGrpSpPr>
              <p:nvPr/>
            </p:nvGrpSpPr>
            <p:grpSpPr bwMode="auto">
              <a:xfrm>
                <a:off x="4267200" y="3657600"/>
                <a:ext cx="533400" cy="711200"/>
                <a:chOff x="1600200" y="3886200"/>
                <a:chExt cx="685800" cy="914400"/>
              </a:xfrm>
            </p:grpSpPr>
            <p:sp>
              <p:nvSpPr>
                <p:cNvPr id="120" name="Flowchart: Delay 119"/>
                <p:cNvSpPr/>
                <p:nvPr/>
              </p:nvSpPr>
              <p:spPr>
                <a:xfrm rot="16200000">
                  <a:off x="1676400" y="4191000"/>
                  <a:ext cx="533400" cy="685800"/>
                </a:xfrm>
                <a:prstGeom prst="flowChartDelay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morning" dir="t"/>
                </a:scene3d>
                <a:sp3d prstMaterial="dkEdge"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  <p:sp>
              <p:nvSpPr>
                <p:cNvPr id="121" name="Oval 120"/>
                <p:cNvSpPr/>
                <p:nvPr/>
              </p:nvSpPr>
              <p:spPr>
                <a:xfrm>
                  <a:off x="1676400" y="3886200"/>
                  <a:ext cx="533400" cy="5334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 prstMaterial="dkEdge">
                  <a:bevelT w="127000" h="127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</p:grpSp>
          <p:grpSp>
            <p:nvGrpSpPr>
              <p:cNvPr id="13375" name="Group 121"/>
              <p:cNvGrpSpPr>
                <a:grpSpLocks/>
              </p:cNvGrpSpPr>
              <p:nvPr/>
            </p:nvGrpSpPr>
            <p:grpSpPr bwMode="auto">
              <a:xfrm>
                <a:off x="4876800" y="3810000"/>
                <a:ext cx="533400" cy="711200"/>
                <a:chOff x="1600200" y="3886200"/>
                <a:chExt cx="685800" cy="914400"/>
              </a:xfrm>
            </p:grpSpPr>
            <p:sp>
              <p:nvSpPr>
                <p:cNvPr id="123" name="Flowchart: Delay 122"/>
                <p:cNvSpPr/>
                <p:nvPr/>
              </p:nvSpPr>
              <p:spPr>
                <a:xfrm rot="16200000">
                  <a:off x="1676400" y="4191000"/>
                  <a:ext cx="533400" cy="685800"/>
                </a:xfrm>
                <a:prstGeom prst="flowChartDelay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morning" dir="t"/>
                </a:scene3d>
                <a:sp3d prstMaterial="dkEdge"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  <p:sp>
              <p:nvSpPr>
                <p:cNvPr id="124" name="Oval 123"/>
                <p:cNvSpPr/>
                <p:nvPr/>
              </p:nvSpPr>
              <p:spPr>
                <a:xfrm>
                  <a:off x="1676400" y="3886200"/>
                  <a:ext cx="533400" cy="5334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 prstMaterial="dkEdge">
                  <a:bevelT w="127000" h="127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</p:grpSp>
          <p:sp>
            <p:nvSpPr>
              <p:cNvPr id="105" name="Oval 104"/>
              <p:cNvSpPr/>
              <p:nvPr/>
            </p:nvSpPr>
            <p:spPr>
              <a:xfrm>
                <a:off x="2590800" y="3124200"/>
                <a:ext cx="2743200" cy="2743200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scene3d>
                <a:camera prst="orthographicFront">
                  <a:rot lat="17099997" lon="0" rev="0"/>
                </a:camera>
                <a:lightRig rig="freezing" dir="t"/>
              </a:scene3d>
              <a:sp3d>
                <a:bevelT w="101600" h="1016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>
                  <a:solidFill>
                    <a:schemeClr val="bg2"/>
                  </a:solidFill>
                  <a:latin typeface=""/>
                </a:endParaRPr>
              </a:p>
            </p:txBody>
          </p:sp>
          <p:grpSp>
            <p:nvGrpSpPr>
              <p:cNvPr id="13377" name="Group 124"/>
              <p:cNvGrpSpPr>
                <a:grpSpLocks/>
              </p:cNvGrpSpPr>
              <p:nvPr/>
            </p:nvGrpSpPr>
            <p:grpSpPr bwMode="auto">
              <a:xfrm>
                <a:off x="2819400" y="4343400"/>
                <a:ext cx="533400" cy="711200"/>
                <a:chOff x="1600200" y="3886200"/>
                <a:chExt cx="685800" cy="914400"/>
              </a:xfrm>
            </p:grpSpPr>
            <p:sp>
              <p:nvSpPr>
                <p:cNvPr id="126" name="Flowchart: Delay 125"/>
                <p:cNvSpPr/>
                <p:nvPr/>
              </p:nvSpPr>
              <p:spPr>
                <a:xfrm rot="16200000">
                  <a:off x="1676400" y="4191000"/>
                  <a:ext cx="533400" cy="685800"/>
                </a:xfrm>
                <a:prstGeom prst="flowChartDelay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morning" dir="t"/>
                </a:scene3d>
                <a:sp3d prstMaterial="dkEdge"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  <p:sp>
              <p:nvSpPr>
                <p:cNvPr id="127" name="Oval 126"/>
                <p:cNvSpPr/>
                <p:nvPr/>
              </p:nvSpPr>
              <p:spPr>
                <a:xfrm>
                  <a:off x="1676400" y="3886200"/>
                  <a:ext cx="533400" cy="5334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 prstMaterial="dkEdge">
                  <a:bevelT w="127000" h="127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</p:grpSp>
          <p:grpSp>
            <p:nvGrpSpPr>
              <p:cNvPr id="13378" name="Group 127"/>
              <p:cNvGrpSpPr>
                <a:grpSpLocks/>
              </p:cNvGrpSpPr>
              <p:nvPr/>
            </p:nvGrpSpPr>
            <p:grpSpPr bwMode="auto">
              <a:xfrm>
                <a:off x="4724400" y="4343400"/>
                <a:ext cx="533400" cy="711200"/>
                <a:chOff x="1600200" y="3886200"/>
                <a:chExt cx="685800" cy="914400"/>
              </a:xfrm>
            </p:grpSpPr>
            <p:sp>
              <p:nvSpPr>
                <p:cNvPr id="129" name="Flowchart: Delay 128"/>
                <p:cNvSpPr/>
                <p:nvPr/>
              </p:nvSpPr>
              <p:spPr>
                <a:xfrm rot="16200000">
                  <a:off x="1676400" y="4191000"/>
                  <a:ext cx="533400" cy="685800"/>
                </a:xfrm>
                <a:prstGeom prst="flowChartDelay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morning" dir="t"/>
                </a:scene3d>
                <a:sp3d prstMaterial="dkEdge"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  <p:sp>
              <p:nvSpPr>
                <p:cNvPr id="130" name="Oval 129"/>
                <p:cNvSpPr/>
                <p:nvPr/>
              </p:nvSpPr>
              <p:spPr>
                <a:xfrm>
                  <a:off x="1676400" y="3886200"/>
                  <a:ext cx="533400" cy="5334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 prstMaterial="dkEdge">
                  <a:bevelT w="127000" h="127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</p:grpSp>
          <p:grpSp>
            <p:nvGrpSpPr>
              <p:cNvPr id="13379" name="Group 130"/>
              <p:cNvGrpSpPr>
                <a:grpSpLocks/>
              </p:cNvGrpSpPr>
              <p:nvPr/>
            </p:nvGrpSpPr>
            <p:grpSpPr bwMode="auto">
              <a:xfrm>
                <a:off x="3429000" y="4495800"/>
                <a:ext cx="533400" cy="711200"/>
                <a:chOff x="1600200" y="3886200"/>
                <a:chExt cx="685800" cy="914400"/>
              </a:xfrm>
            </p:grpSpPr>
            <p:sp>
              <p:nvSpPr>
                <p:cNvPr id="132" name="Flowchart: Delay 131"/>
                <p:cNvSpPr/>
                <p:nvPr/>
              </p:nvSpPr>
              <p:spPr>
                <a:xfrm rot="16200000">
                  <a:off x="1676400" y="4191000"/>
                  <a:ext cx="533400" cy="685800"/>
                </a:xfrm>
                <a:prstGeom prst="flowChartDelay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morning" dir="t"/>
                </a:scene3d>
                <a:sp3d prstMaterial="dkEdge"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  <p:sp>
              <p:nvSpPr>
                <p:cNvPr id="133" name="Oval 132"/>
                <p:cNvSpPr/>
                <p:nvPr/>
              </p:nvSpPr>
              <p:spPr>
                <a:xfrm>
                  <a:off x="1676400" y="3886200"/>
                  <a:ext cx="533400" cy="5334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 prstMaterial="dkEdge">
                  <a:bevelT w="127000" h="127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</p:grpSp>
          <p:grpSp>
            <p:nvGrpSpPr>
              <p:cNvPr id="13380" name="Group 133"/>
              <p:cNvGrpSpPr>
                <a:grpSpLocks/>
              </p:cNvGrpSpPr>
              <p:nvPr/>
            </p:nvGrpSpPr>
            <p:grpSpPr bwMode="auto">
              <a:xfrm>
                <a:off x="4114800" y="4495800"/>
                <a:ext cx="533400" cy="711200"/>
                <a:chOff x="1600200" y="3886200"/>
                <a:chExt cx="685800" cy="914400"/>
              </a:xfrm>
            </p:grpSpPr>
            <p:sp>
              <p:nvSpPr>
                <p:cNvPr id="135" name="Flowchart: Delay 134"/>
                <p:cNvSpPr/>
                <p:nvPr/>
              </p:nvSpPr>
              <p:spPr>
                <a:xfrm rot="16200000">
                  <a:off x="1676400" y="4191000"/>
                  <a:ext cx="533400" cy="685800"/>
                </a:xfrm>
                <a:prstGeom prst="flowChartDelay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morning" dir="t"/>
                </a:scene3d>
                <a:sp3d prstMaterial="dkEdge"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  <p:sp>
              <p:nvSpPr>
                <p:cNvPr id="136" name="Oval 135"/>
                <p:cNvSpPr/>
                <p:nvPr/>
              </p:nvSpPr>
              <p:spPr>
                <a:xfrm>
                  <a:off x="1676400" y="3886200"/>
                  <a:ext cx="533400" cy="5334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 prstMaterial="dkEdge">
                  <a:bevelT w="127000" h="127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schemeClr val="bg2"/>
                    </a:solidFill>
                    <a:latin typeface=""/>
                  </a:endParaRPr>
                </a:p>
              </p:txBody>
            </p:sp>
          </p:grpSp>
        </p:grpSp>
        <p:sp>
          <p:nvSpPr>
            <p:cNvPr id="138" name="TextBox 137"/>
            <p:cNvSpPr txBox="1"/>
            <p:nvPr/>
          </p:nvSpPr>
          <p:spPr>
            <a:xfrm rot="582617">
              <a:off x="3361319" y="4190908"/>
              <a:ext cx="1219200" cy="318769"/>
            </a:xfrm>
            <a:prstGeom prst="rect">
              <a:avLst/>
            </a:prstGeom>
            <a:noFill/>
            <a:scene3d>
              <a:camera prst="isometricOffAxis1Top"/>
              <a:lightRig rig="threePt" dir="t"/>
            </a:scene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chemeClr val="bg2"/>
                  </a:solidFill>
                  <a:latin typeface=""/>
                  <a:ea typeface="ＭＳ Ｐゴシック" pitchFamily="-106" charset="-128"/>
                  <a:cs typeface="+mn-cs"/>
                </a:rPr>
                <a:t>Panel</a:t>
              </a:r>
            </a:p>
          </p:txBody>
        </p:sp>
      </p:grpSp>
      <p:grpSp>
        <p:nvGrpSpPr>
          <p:cNvPr id="21537" name="Group 161"/>
          <p:cNvGrpSpPr>
            <a:grpSpLocks/>
          </p:cNvGrpSpPr>
          <p:nvPr/>
        </p:nvGrpSpPr>
        <p:grpSpPr bwMode="auto">
          <a:xfrm>
            <a:off x="914400" y="1676400"/>
            <a:ext cx="3971925" cy="1295400"/>
            <a:chOff x="914400" y="1676400"/>
            <a:chExt cx="3971336" cy="1295400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914400" y="2590800"/>
              <a:ext cx="1142831" cy="1588"/>
            </a:xfrm>
            <a:prstGeom prst="line">
              <a:avLst/>
            </a:prstGeom>
            <a:ln w="38100">
              <a:solidFill>
                <a:srgbClr val="FF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057231" y="2590800"/>
              <a:ext cx="685698" cy="381000"/>
            </a:xfrm>
            <a:prstGeom prst="line">
              <a:avLst/>
            </a:prstGeom>
            <a:ln w="38100">
              <a:solidFill>
                <a:srgbClr val="FFFF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914400" y="2286000"/>
              <a:ext cx="2304708" cy="1588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914400" y="1981200"/>
              <a:ext cx="2303121" cy="31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914400" y="1676400"/>
              <a:ext cx="2303121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3481007" y="1679575"/>
              <a:ext cx="76189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3819094" y="1676400"/>
              <a:ext cx="76189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4158769" y="1693863"/>
              <a:ext cx="76189" cy="158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3474658" y="1981200"/>
              <a:ext cx="76189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3814333" y="1981200"/>
              <a:ext cx="76189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4155594" y="1979613"/>
              <a:ext cx="76189" cy="158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474658" y="2282825"/>
              <a:ext cx="76189" cy="1588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3819094" y="2286000"/>
              <a:ext cx="76189" cy="1588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4158769" y="2286000"/>
              <a:ext cx="76189" cy="1588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4500031" y="1681163"/>
              <a:ext cx="380944" cy="1587"/>
            </a:xfrm>
            <a:prstGeom prst="line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4503206" y="1982788"/>
              <a:ext cx="380944" cy="1587"/>
            </a:xfrm>
            <a:prstGeom prst="line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4504792" y="2286000"/>
              <a:ext cx="380944" cy="1588"/>
            </a:xfrm>
            <a:prstGeom prst="line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86"/>
          <p:cNvSpPr txBox="1">
            <a:spLocks noChangeArrowheads="1"/>
          </p:cNvSpPr>
          <p:nvPr/>
        </p:nvSpPr>
        <p:spPr bwMode="auto">
          <a:xfrm rot="-1800000">
            <a:off x="6365875" y="166688"/>
            <a:ext cx="1295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Rate quality of evidence for each outcome</a:t>
            </a:r>
          </a:p>
        </p:txBody>
      </p:sp>
      <p:sp>
        <p:nvSpPr>
          <p:cNvPr id="151" name="TextBox 150"/>
          <p:cNvSpPr txBox="1">
            <a:spLocks noChangeArrowheads="1"/>
          </p:cNvSpPr>
          <p:nvPr/>
        </p:nvSpPr>
        <p:spPr bwMode="auto">
          <a:xfrm rot="-1800000">
            <a:off x="889000" y="558800"/>
            <a:ext cx="15303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Select  outcomes</a:t>
            </a:r>
          </a:p>
        </p:txBody>
      </p:sp>
      <p:sp>
        <p:nvSpPr>
          <p:cNvPr id="91" name="TextBox 90"/>
          <p:cNvSpPr txBox="1">
            <a:spLocks noChangeArrowheads="1"/>
          </p:cNvSpPr>
          <p:nvPr/>
        </p:nvSpPr>
        <p:spPr bwMode="auto">
          <a:xfrm>
            <a:off x="7451725" y="2133600"/>
            <a:ext cx="91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Very low</a:t>
            </a:r>
          </a:p>
        </p:txBody>
      </p:sp>
      <p:sp>
        <p:nvSpPr>
          <p:cNvPr id="90" name="TextBox 89"/>
          <p:cNvSpPr txBox="1">
            <a:spLocks noChangeArrowheads="1"/>
          </p:cNvSpPr>
          <p:nvPr/>
        </p:nvSpPr>
        <p:spPr bwMode="auto">
          <a:xfrm>
            <a:off x="7451725" y="1905000"/>
            <a:ext cx="762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Low</a:t>
            </a:r>
          </a:p>
        </p:txBody>
      </p:sp>
      <p:sp>
        <p:nvSpPr>
          <p:cNvPr id="89" name="TextBox 88"/>
          <p:cNvSpPr txBox="1">
            <a:spLocks noChangeArrowheads="1"/>
          </p:cNvSpPr>
          <p:nvPr/>
        </p:nvSpPr>
        <p:spPr bwMode="auto">
          <a:xfrm>
            <a:off x="7380288" y="1676400"/>
            <a:ext cx="990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Moderate</a:t>
            </a:r>
          </a:p>
        </p:txBody>
      </p:sp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7467600" y="1447800"/>
            <a:ext cx="762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High</a:t>
            </a:r>
          </a:p>
        </p:txBody>
      </p:sp>
      <p:sp>
        <p:nvSpPr>
          <p:cNvPr id="152" name="Down Arrow 151"/>
          <p:cNvSpPr>
            <a:spLocks noChangeArrowheads="1"/>
          </p:cNvSpPr>
          <p:nvPr/>
        </p:nvSpPr>
        <p:spPr bwMode="auto">
          <a:xfrm rot="5400000">
            <a:off x="5981700" y="4381500"/>
            <a:ext cx="457200" cy="685800"/>
          </a:xfrm>
          <a:prstGeom prst="downArrow">
            <a:avLst>
              <a:gd name="adj1" fmla="val 50000"/>
              <a:gd name="adj2" fmla="val 40910"/>
            </a:avLst>
          </a:prstGeom>
          <a:solidFill>
            <a:srgbClr val="FF0000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da-DK" sz="1400">
              <a:solidFill>
                <a:schemeClr val="bg2"/>
              </a:solidFill>
            </a:endParaRPr>
          </a:p>
        </p:txBody>
      </p:sp>
      <p:sp>
        <p:nvSpPr>
          <p:cNvPr id="153" name="TextBox 152"/>
          <p:cNvSpPr txBox="1">
            <a:spLocks noChangeArrowheads="1"/>
          </p:cNvSpPr>
          <p:nvPr/>
        </p:nvSpPr>
        <p:spPr bwMode="auto">
          <a:xfrm>
            <a:off x="0" y="4343400"/>
            <a:ext cx="30480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569913" indent="-112713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Formulate  recommendations:</a:t>
            </a:r>
          </a:p>
          <a:p>
            <a:pPr eaLnBrk="1" hangingPunct="1">
              <a:spcBef>
                <a:spcPct val="0"/>
              </a:spcBef>
            </a:pPr>
            <a:r>
              <a:rPr lang="en-US" altLang="da-DK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For or against (direction)</a:t>
            </a:r>
          </a:p>
          <a:p>
            <a:pPr eaLnBrk="1" hangingPunct="1">
              <a:spcBef>
                <a:spcPct val="0"/>
              </a:spcBef>
            </a:pPr>
            <a:r>
              <a:rPr lang="en-US" altLang="da-DK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Strong or weak/conditional (strength)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altLang="da-DK" sz="1400">
              <a:solidFill>
                <a:schemeClr val="accent1"/>
              </a:solidFill>
              <a:latin typeface="Trebuchet MS" pitchFamily="34" charset="0"/>
              <a:ea typeface="MS PGothic" pitchFamily="34" charset="-128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By considering: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q"/>
            </a:pPr>
            <a:r>
              <a:rPr lang="en-US" altLang="da-DK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Quality of evidence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q"/>
            </a:pPr>
            <a:r>
              <a:rPr lang="en-US" altLang="da-DK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Balance benefits/harms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q"/>
            </a:pPr>
            <a:r>
              <a:rPr lang="en-US" altLang="da-DK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Values and preferences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Revise if necessary by considering: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q"/>
            </a:pPr>
            <a:r>
              <a:rPr lang="en-US" altLang="da-DK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Resource use (cost)</a:t>
            </a:r>
          </a:p>
        </p:txBody>
      </p:sp>
      <p:sp>
        <p:nvSpPr>
          <p:cNvPr id="154" name="Down Arrow 153"/>
          <p:cNvSpPr/>
          <p:nvPr/>
        </p:nvSpPr>
        <p:spPr bwMode="auto">
          <a:xfrm rot="5400000">
            <a:off x="2667000" y="4495800"/>
            <a:ext cx="457200" cy="457200"/>
          </a:xfrm>
          <a:prstGeom prst="downArrow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>
              <a:solidFill>
                <a:schemeClr val="bg2"/>
              </a:solidFill>
              <a:latin typeface=""/>
            </a:endParaRPr>
          </a:p>
        </p:txBody>
      </p:sp>
      <p:pic>
        <p:nvPicPr>
          <p:cNvPr id="21546" name="Picture 4" descr="j03008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38" name="Group 105"/>
          <p:cNvGrpSpPr>
            <a:grpSpLocks/>
          </p:cNvGrpSpPr>
          <p:nvPr/>
        </p:nvGrpSpPr>
        <p:grpSpPr bwMode="auto">
          <a:xfrm>
            <a:off x="3200400" y="5486400"/>
            <a:ext cx="1754188" cy="1181100"/>
            <a:chOff x="3200400" y="5486400"/>
            <a:chExt cx="1754249" cy="1180721"/>
          </a:xfrm>
        </p:grpSpPr>
        <p:sp>
          <p:nvSpPr>
            <p:cNvPr id="155" name="Down Arrow 154"/>
            <p:cNvSpPr/>
            <p:nvPr/>
          </p:nvSpPr>
          <p:spPr>
            <a:xfrm rot="16200000">
              <a:off x="3200481" y="5714845"/>
              <a:ext cx="457053" cy="457216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>
                <a:solidFill>
                  <a:schemeClr val="bg2"/>
                </a:solidFill>
                <a:latin typeface=""/>
              </a:endParaRPr>
            </a:p>
          </p:txBody>
        </p:sp>
        <p:pic>
          <p:nvPicPr>
            <p:cNvPr id="13351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600" y="5486400"/>
              <a:ext cx="916049" cy="1180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7" name="TextBox 156"/>
          <p:cNvSpPr txBox="1">
            <a:spLocks noChangeArrowheads="1"/>
          </p:cNvSpPr>
          <p:nvPr/>
        </p:nvSpPr>
        <p:spPr bwMode="auto">
          <a:xfrm>
            <a:off x="5181600" y="5486400"/>
            <a:ext cx="3429000" cy="954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5425" indent="-225425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nb-NO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“</a:t>
            </a:r>
            <a:r>
              <a:rPr lang="en-US" altLang="da-DK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We recommend using…</a:t>
            </a:r>
            <a:r>
              <a:rPr lang="en-US" altLang="nb-NO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”</a:t>
            </a:r>
            <a:endParaRPr lang="en-US" altLang="da-DK" sz="1400">
              <a:solidFill>
                <a:schemeClr val="accent1"/>
              </a:solidFill>
              <a:latin typeface="Trebuchet MS" pitchFamily="34" charset="0"/>
              <a:ea typeface="MS PGothic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nb-NO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“</a:t>
            </a:r>
            <a:r>
              <a:rPr lang="en-US" altLang="da-DK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We suggest using…</a:t>
            </a:r>
            <a:r>
              <a:rPr lang="en-US" altLang="nb-NO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”</a:t>
            </a:r>
            <a:endParaRPr lang="en-US" altLang="da-DK" sz="1400">
              <a:solidFill>
                <a:schemeClr val="accent1"/>
              </a:solidFill>
              <a:latin typeface="Trebuchet MS" pitchFamily="34" charset="0"/>
              <a:ea typeface="MS PGothic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nb-NO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“</a:t>
            </a:r>
            <a:r>
              <a:rPr lang="en-US" altLang="da-DK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We recommend against using…</a:t>
            </a:r>
            <a:r>
              <a:rPr lang="en-US" altLang="nb-NO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”</a:t>
            </a:r>
            <a:endParaRPr lang="en-US" altLang="da-DK" sz="1400">
              <a:solidFill>
                <a:schemeClr val="accent1"/>
              </a:solidFill>
              <a:latin typeface="Trebuchet MS" pitchFamily="34" charset="0"/>
              <a:ea typeface="MS PGothic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nb-NO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“</a:t>
            </a:r>
            <a:r>
              <a:rPr lang="en-US" altLang="da-DK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We suggest against using…</a:t>
            </a:r>
            <a:r>
              <a:rPr lang="en-US" altLang="nb-NO" sz="1400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”</a:t>
            </a:r>
            <a:endParaRPr lang="en-US" altLang="da-DK" sz="1400">
              <a:solidFill>
                <a:schemeClr val="accent1"/>
              </a:solidFill>
              <a:latin typeface="Trebuchet MS" pitchFamily="34" charset="0"/>
              <a:ea typeface="MS PGothic" pitchFamily="34" charset="-128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 rot="-1800000">
            <a:off x="3168650" y="288925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da-DK" sz="1400">
                <a:solidFill>
                  <a:srgbClr val="FF0000"/>
                </a:solidFill>
                <a:latin typeface="Trebuchet MS" pitchFamily="34" charset="0"/>
                <a:ea typeface="MS PGothic" pitchFamily="34" charset="-128"/>
              </a:rPr>
              <a:t>Outcomes across studies</a:t>
            </a:r>
          </a:p>
        </p:txBody>
      </p:sp>
      <p:sp>
        <p:nvSpPr>
          <p:cNvPr id="103" name="Down Arrow 102"/>
          <p:cNvSpPr>
            <a:spLocks noChangeArrowheads="1"/>
          </p:cNvSpPr>
          <p:nvPr/>
        </p:nvSpPr>
        <p:spPr bwMode="auto">
          <a:xfrm rot="7382581">
            <a:off x="1730376" y="2244725"/>
            <a:ext cx="457200" cy="2466975"/>
          </a:xfrm>
          <a:prstGeom prst="downArrow">
            <a:avLst>
              <a:gd name="adj1" fmla="val 50000"/>
              <a:gd name="adj2" fmla="val 40918"/>
            </a:avLst>
          </a:prstGeom>
          <a:solidFill>
            <a:srgbClr val="FF0000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da-DK" sz="1400">
              <a:solidFill>
                <a:schemeClr val="bg2"/>
              </a:solidFill>
            </a:endParaRPr>
          </a:p>
        </p:txBody>
      </p:sp>
      <p:sp>
        <p:nvSpPr>
          <p:cNvPr id="104" name="Down Arrow 103"/>
          <p:cNvSpPr>
            <a:spLocks noChangeArrowheads="1"/>
          </p:cNvSpPr>
          <p:nvPr/>
        </p:nvSpPr>
        <p:spPr bwMode="auto">
          <a:xfrm rot="7536853">
            <a:off x="3237707" y="2932906"/>
            <a:ext cx="457200" cy="1077913"/>
          </a:xfrm>
          <a:prstGeom prst="downArrow">
            <a:avLst>
              <a:gd name="adj1" fmla="val 50000"/>
              <a:gd name="adj2" fmla="val 40909"/>
            </a:avLst>
          </a:prstGeom>
          <a:solidFill>
            <a:srgbClr val="FF0000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da-DK" sz="1400">
              <a:solidFill>
                <a:schemeClr val="bg2"/>
              </a:solidFill>
            </a:endParaRPr>
          </a:p>
        </p:txBody>
      </p:sp>
      <p:sp>
        <p:nvSpPr>
          <p:cNvPr id="106" name="Down Arrow 105"/>
          <p:cNvSpPr/>
          <p:nvPr/>
        </p:nvSpPr>
        <p:spPr bwMode="auto">
          <a:xfrm rot="16200000">
            <a:off x="3200400" y="5867400"/>
            <a:ext cx="457200" cy="457200"/>
          </a:xfrm>
          <a:prstGeom prst="downArrow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>
              <a:solidFill>
                <a:schemeClr val="bg2"/>
              </a:solidFill>
              <a:latin typeface=""/>
            </a:endParaRPr>
          </a:p>
        </p:txBody>
      </p:sp>
      <p:sp>
        <p:nvSpPr>
          <p:cNvPr id="13348" name="TextBox 94"/>
          <p:cNvSpPr txBox="1">
            <a:spLocks noChangeArrowheads="1"/>
          </p:cNvSpPr>
          <p:nvPr/>
        </p:nvSpPr>
        <p:spPr bwMode="auto">
          <a:xfrm>
            <a:off x="4800600" y="6550025"/>
            <a:ext cx="43434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a-DK" sz="1200" i="1">
                <a:solidFill>
                  <a:schemeClr val="accent1"/>
                </a:solidFill>
                <a:latin typeface="Trebuchet MS" pitchFamily="34" charset="0"/>
                <a:ea typeface="MS PGothic" pitchFamily="34" charset="-128"/>
              </a:rPr>
              <a:t>Illustration from Holger Schunemann and Yngve Falck Ytter</a:t>
            </a:r>
          </a:p>
        </p:txBody>
      </p:sp>
      <p:pic>
        <p:nvPicPr>
          <p:cNvPr id="107" name="Picture 3" descr="Picture 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341438"/>
            <a:ext cx="246380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07029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1" grpId="0"/>
      <p:bldP spid="15" grpId="0"/>
      <p:bldP spid="22" grpId="0"/>
      <p:bldP spid="23" grpId="0"/>
      <p:bldP spid="24" grpId="0"/>
      <p:bldP spid="26" grpId="0"/>
      <p:bldP spid="87" grpId="0"/>
      <p:bldP spid="151" grpId="0"/>
      <p:bldP spid="91" grpId="0"/>
      <p:bldP spid="90" grpId="0"/>
      <p:bldP spid="89" grpId="0"/>
      <p:bldP spid="88" grpId="0"/>
      <p:bldP spid="152" grpId="0" animBg="1"/>
      <p:bldP spid="153" grpId="0" build="p" bldLvl="3"/>
      <p:bldP spid="154" grpId="0" animBg="1"/>
      <p:bldP spid="157" grpId="0" build="p" animBg="1"/>
      <p:bldP spid="16" grpId="0"/>
      <p:bldP spid="103" grpId="0" animBg="1"/>
      <p:bldP spid="103" grpId="1" animBg="1"/>
      <p:bldP spid="104" grpId="0" animBg="1"/>
      <p:bldP spid="10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79512" y="1772816"/>
            <a:ext cx="8352928" cy="2544688"/>
          </a:xfrm>
        </p:spPr>
        <p:txBody>
          <a:bodyPr>
            <a:noAutofit/>
          </a:bodyPr>
          <a:lstStyle/>
          <a:p>
            <a:pPr algn="l"/>
            <a:r>
              <a:rPr lang="da-DK" sz="3600" dirty="0" smtClean="0">
                <a:solidFill>
                  <a:schemeClr val="tx1"/>
                </a:solidFill>
              </a:rPr>
              <a:t>Danish Center for </a:t>
            </a:r>
            <a:r>
              <a:rPr lang="da-DK" sz="3600" dirty="0" err="1" smtClean="0">
                <a:solidFill>
                  <a:schemeClr val="tx1"/>
                </a:solidFill>
              </a:rPr>
              <a:t>Systematic</a:t>
            </a:r>
            <a:r>
              <a:rPr lang="da-DK" sz="3600" dirty="0" smtClean="0">
                <a:solidFill>
                  <a:schemeClr val="tx1"/>
                </a:solidFill>
              </a:rPr>
              <a:t> </a:t>
            </a:r>
            <a:r>
              <a:rPr lang="da-DK" sz="3600" dirty="0" err="1" smtClean="0">
                <a:solidFill>
                  <a:schemeClr val="tx1"/>
                </a:solidFill>
              </a:rPr>
              <a:t>reviews</a:t>
            </a:r>
            <a:r>
              <a:rPr lang="da-DK" sz="3600" dirty="0" smtClean="0">
                <a:solidFill>
                  <a:schemeClr val="tx1"/>
                </a:solidFill>
              </a:rPr>
              <a:t> – an Affiliated Center of Joanna </a:t>
            </a:r>
            <a:r>
              <a:rPr lang="da-DK" sz="3600" dirty="0" err="1" smtClean="0">
                <a:solidFill>
                  <a:schemeClr val="tx1"/>
                </a:solidFill>
              </a:rPr>
              <a:t>Briggs</a:t>
            </a:r>
            <a:r>
              <a:rPr lang="da-DK" sz="3600" dirty="0" smtClean="0">
                <a:solidFill>
                  <a:schemeClr val="tx1"/>
                </a:solidFill>
              </a:rPr>
              <a:t> </a:t>
            </a:r>
            <a:r>
              <a:rPr lang="da-DK" sz="3600" dirty="0" err="1" smtClean="0">
                <a:solidFill>
                  <a:schemeClr val="tx1"/>
                </a:solidFill>
              </a:rPr>
              <a:t>Intsitute</a:t>
            </a:r>
            <a:r>
              <a:rPr lang="da-DK" sz="3600" dirty="0" smtClean="0">
                <a:solidFill>
                  <a:schemeClr val="tx1"/>
                </a:solidFill>
              </a:rPr>
              <a:t>, Adelaide </a:t>
            </a:r>
            <a:r>
              <a:rPr lang="da-DK" sz="3600" dirty="0" err="1" smtClean="0">
                <a:solidFill>
                  <a:schemeClr val="tx1"/>
                </a:solidFill>
              </a:rPr>
              <a:t>University</a:t>
            </a:r>
            <a:r>
              <a:rPr lang="da-DK" sz="3600" dirty="0" smtClean="0">
                <a:solidFill>
                  <a:schemeClr val="tx1"/>
                </a:solidFill>
              </a:rPr>
              <a:t>, Australia</a:t>
            </a:r>
            <a:endParaRPr lang="en-GB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182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a-DK" sz="4800" dirty="0" smtClean="0">
                <a:solidFill>
                  <a:schemeClr val="tx1"/>
                </a:solidFill>
              </a:rPr>
              <a:t>Spørgsmål?</a:t>
            </a:r>
            <a:endParaRPr lang="en-GB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617417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CFKR august2015 skabelon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owerpoint CFKR august2015" id="{0D1A7B3B-11BB-468D-8027-14D484428DA7}" vid="{6B26BBBA-C887-433E-9BB1-84DC3E3ED2C2}"/>
    </a:ext>
  </a:extLst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CFKR august2015 skabelon</Template>
  <TotalTime>527</TotalTime>
  <Words>296</Words>
  <Application>Microsoft Macintosh PowerPoint</Application>
  <PresentationFormat>Skærmshow (4:3)</PresentationFormat>
  <Paragraphs>72</Paragraphs>
  <Slides>9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9</vt:i4>
      </vt:variant>
    </vt:vector>
  </HeadingPairs>
  <TitlesOfParts>
    <vt:vector size="10" baseType="lpstr">
      <vt:lpstr>Powerpoint CFKR august2015 skabelon</vt:lpstr>
      <vt:lpstr>Systematiske review – grundlag for undervisning i professionsbacheloruddannelserne inden for sundhedsområdet? </vt:lpstr>
      <vt:lpstr>Definition af KR i nationalt projekt - 2014  Sundhedsstyrelsens nationale kliniske retningslinjer er:  Systematisk udarbejdede udsagn, der kan bruges som beslutningsstøtte af fagpersoner, når de skal træffe beslutninger om passende og korrekt sundhedsfaglig ydelse i specifikke kliniske situationer, samt af patienter/borgere, som ønsker at få større indsigt i forløbet.    DSKS, 2003</vt:lpstr>
      <vt:lpstr>PowerPoint-præsentation</vt:lpstr>
      <vt:lpstr>Evidens – baseret praksis</vt:lpstr>
      <vt:lpstr>Systematiske review</vt:lpstr>
      <vt:lpstr>GRADE systemet  National strategi – anbefaler  At GRADE skal benyttes fremover  (GRADE = Grading of Recommendations Assessment, Development and Evaluation)   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Systematiske review – grundlag for undervisning i professionsbacheloruddannelserne inden for sundhedsområdet?</dc:title>
  <dc:creator>Preben</dc:creator>
  <cp:lastModifiedBy>Ida Sofie Nygaard</cp:lastModifiedBy>
  <cp:revision>8</cp:revision>
  <dcterms:created xsi:type="dcterms:W3CDTF">2015-09-22T10:40:56Z</dcterms:created>
  <dcterms:modified xsi:type="dcterms:W3CDTF">2015-10-14T14:52:10Z</dcterms:modified>
</cp:coreProperties>
</file>