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308" r:id="rId5"/>
    <p:sldId id="293" r:id="rId6"/>
    <p:sldId id="294" r:id="rId7"/>
    <p:sldId id="295" r:id="rId8"/>
    <p:sldId id="297" r:id="rId9"/>
    <p:sldId id="272" r:id="rId10"/>
    <p:sldId id="273" r:id="rId11"/>
    <p:sldId id="296" r:id="rId12"/>
    <p:sldId id="298" r:id="rId13"/>
    <p:sldId id="299" r:id="rId14"/>
    <p:sldId id="300" r:id="rId15"/>
    <p:sldId id="302" r:id="rId16"/>
    <p:sldId id="304" r:id="rId17"/>
    <p:sldId id="306" r:id="rId18"/>
    <p:sldId id="307" r:id="rId19"/>
    <p:sldId id="278" r:id="rId20"/>
    <p:sldId id="309" r:id="rId2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12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30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4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2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6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75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3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4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81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4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7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BCB78-9FB2-4D30-8C37-1817741F4FD5}" type="datetimeFigureOut">
              <a:rPr lang="en-US" smtClean="0"/>
              <a:t>14/10/15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F0BB6-8270-49ED-9183-8508C64CAE7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2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</a:t>
            </a:r>
            <a:r>
              <a:rPr lang="en-US" dirty="0" err="1" smtClean="0"/>
              <a:t>typer</a:t>
            </a:r>
            <a:endParaRPr lang="en-US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Palle Larsen </a:t>
            </a:r>
            <a:r>
              <a:rPr lang="en-US" dirty="0" err="1" smtClean="0"/>
              <a:t>MScN</a:t>
            </a:r>
            <a:r>
              <a:rPr lang="en-US" dirty="0" smtClean="0"/>
              <a:t>, </a:t>
            </a:r>
            <a:r>
              <a:rPr lang="en-US" dirty="0" err="1" smtClean="0"/>
              <a:t>Ph.d.</a:t>
            </a:r>
            <a:r>
              <a:rPr lang="en-US" dirty="0" smtClean="0"/>
              <a:t>,</a:t>
            </a:r>
          </a:p>
          <a:p>
            <a:r>
              <a:rPr lang="en-US" dirty="0" smtClean="0"/>
              <a:t>Post.doc</a:t>
            </a:r>
          </a:p>
          <a:p>
            <a:r>
              <a:rPr lang="en-US" dirty="0" smtClean="0"/>
              <a:t>Center for Kliniske </a:t>
            </a:r>
            <a:r>
              <a:rPr lang="en-US" dirty="0" err="1" smtClean="0"/>
              <a:t>retningslinjer</a:t>
            </a:r>
            <a:endParaRPr lang="en-US" dirty="0" smtClean="0"/>
          </a:p>
          <a:p>
            <a:r>
              <a:rPr lang="en-US" dirty="0" smtClean="0"/>
              <a:t>Aalborg </a:t>
            </a:r>
            <a:r>
              <a:rPr lang="en-US" dirty="0" err="1" smtClean="0"/>
              <a:t>Universitet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82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169" y="511698"/>
            <a:ext cx="8533661" cy="583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25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Mixed Methods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559" y="1825625"/>
            <a:ext cx="102008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5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66641"/>
            <a:ext cx="10515600" cy="346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20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systematic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403" y="1945758"/>
            <a:ext cx="9704923" cy="308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66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403" y="1935126"/>
            <a:ext cx="10034532" cy="339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88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Scoping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521" y="1690688"/>
            <a:ext cx="10269279" cy="344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56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Systematic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256" y="1690688"/>
            <a:ext cx="10207255" cy="415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37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Umbrella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834" y="1796902"/>
            <a:ext cx="10473068" cy="43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1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</a:t>
            </a:r>
            <a:r>
              <a:rPr lang="en-US" dirty="0" err="1" smtClean="0"/>
              <a:t>Accuraty</a:t>
            </a:r>
            <a:endParaRPr lang="en-US" dirty="0"/>
          </a:p>
        </p:txBody>
      </p:sp>
      <p:graphicFrame>
        <p:nvGraphicFramePr>
          <p:cNvPr id="7" name="Pladsholder til indhold 6"/>
          <p:cNvGraphicFramePr>
            <a:graphicFrameLocks noGrp="1"/>
          </p:cNvGraphicFramePr>
          <p:nvPr>
            <p:ph idx="1"/>
          </p:nvPr>
        </p:nvGraphicFramePr>
        <p:xfrm>
          <a:off x="838200" y="1848643"/>
          <a:ext cx="10515600" cy="4304996"/>
        </p:xfrm>
        <a:graphic>
          <a:graphicData uri="http://schemas.openxmlformats.org/drawingml/2006/table">
            <a:tbl>
              <a:tblPr firstRow="1" firstCol="1" bandRow="1"/>
              <a:tblGrid>
                <a:gridCol w="1752600"/>
                <a:gridCol w="1752600"/>
                <a:gridCol w="1752600"/>
                <a:gridCol w="1752600"/>
                <a:gridCol w="1752600"/>
                <a:gridCol w="17526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Search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Apraisial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Synthesis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Analysis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Diagnostic</a:t>
                      </a:r>
                      <a:r>
                        <a:rPr lang="da-DK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a-DK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accuraty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Diagnostic test accuracy studies compare a diagnostic test of interest (the ‘index test’) to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existing diagnostic test (the ‘reference test’), which is known to be the best test currently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available for accurately identifying the presence or absence of the condition of inter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diagnostic studies generally use cross-sectional or case-control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study designs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process of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critical appraisal examines the methodology of a study against pre-defined criteria, with the aim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identify sources of risk of bias and is used to evaluate the extent to which the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results of a study should be believed or to be deemed valid after rigorous assessment (Reitsma et al., 2009)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Describes how the outcome data of the primary studies will be combined and eported, i.e. meta-analysis, narrative synthesis, graphical representation,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Meta-analysis of data from studies of diagnostic test accuracy is more complicated than most 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forms of meta-analysis (principally due to the paired nature of the main outcome measures 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sensitivity/specificity)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(JBI 2015)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100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Konklusion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Review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systematisk</a:t>
            </a:r>
            <a:r>
              <a:rPr lang="en-US" dirty="0" smtClean="0"/>
              <a:t> </a:t>
            </a:r>
            <a:r>
              <a:rPr lang="en-US" dirty="0" err="1" smtClean="0"/>
              <a:t>sammenfatning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</a:t>
            </a:r>
            <a:r>
              <a:rPr lang="en-US" dirty="0" err="1" smtClean="0"/>
              <a:t>eksisterende</a:t>
            </a:r>
            <a:r>
              <a:rPr lang="en-US" dirty="0" smtClean="0"/>
              <a:t> </a:t>
            </a:r>
            <a:r>
              <a:rPr lang="en-US" dirty="0" err="1" smtClean="0"/>
              <a:t>viden</a:t>
            </a:r>
            <a:endParaRPr lang="en-US" dirty="0" smtClean="0"/>
          </a:p>
          <a:p>
            <a:r>
              <a:rPr lang="en-US" dirty="0" err="1" smtClean="0"/>
              <a:t>Hovedelementerne</a:t>
            </a:r>
            <a:r>
              <a:rPr lang="en-US" dirty="0" smtClean="0"/>
              <a:t> I </a:t>
            </a:r>
            <a:r>
              <a:rPr lang="en-US" dirty="0" err="1" smtClean="0"/>
              <a:t>arbejdet</a:t>
            </a:r>
            <a:r>
              <a:rPr lang="en-US" dirty="0" smtClean="0"/>
              <a:t> med review </a:t>
            </a:r>
            <a:r>
              <a:rPr lang="en-US" dirty="0" err="1" smtClean="0"/>
              <a:t>er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Identifikation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</a:t>
            </a:r>
            <a:r>
              <a:rPr lang="en-US" dirty="0" err="1" smtClean="0"/>
              <a:t>klinisk</a:t>
            </a:r>
            <a:r>
              <a:rPr lang="en-US" dirty="0" smtClean="0"/>
              <a:t> </a:t>
            </a:r>
            <a:r>
              <a:rPr lang="en-US" dirty="0" err="1" smtClean="0"/>
              <a:t>problemstilling</a:t>
            </a:r>
            <a:endParaRPr lang="en-US" dirty="0" smtClean="0"/>
          </a:p>
          <a:p>
            <a:r>
              <a:rPr lang="en-US" dirty="0" err="1" smtClean="0"/>
              <a:t>Udarbejdelse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PICO/</a:t>
            </a:r>
            <a:r>
              <a:rPr lang="en-US" dirty="0" err="1" smtClean="0"/>
              <a:t>PICo</a:t>
            </a:r>
            <a:r>
              <a:rPr lang="en-US" dirty="0" smtClean="0"/>
              <a:t>/PCC, PIRO, 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err="1" smtClean="0"/>
              <a:t>Systematisk</a:t>
            </a:r>
            <a:r>
              <a:rPr lang="en-US" dirty="0" smtClean="0"/>
              <a:t> </a:t>
            </a:r>
            <a:r>
              <a:rPr lang="en-US" dirty="0" err="1" smtClean="0"/>
              <a:t>litteratursøgning</a:t>
            </a:r>
            <a:endParaRPr lang="en-US" dirty="0" smtClean="0"/>
          </a:p>
          <a:p>
            <a:r>
              <a:rPr lang="en-US" dirty="0" err="1" smtClean="0"/>
              <a:t>Kritisk</a:t>
            </a:r>
            <a:r>
              <a:rPr lang="en-US" dirty="0" smtClean="0"/>
              <a:t> </a:t>
            </a:r>
            <a:r>
              <a:rPr lang="en-US" dirty="0" err="1" smtClean="0"/>
              <a:t>vurdering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</a:t>
            </a:r>
            <a:r>
              <a:rPr lang="en-US" dirty="0" err="1" smtClean="0"/>
              <a:t>litteraturen</a:t>
            </a:r>
            <a:endParaRPr lang="en-US" dirty="0" smtClean="0"/>
          </a:p>
          <a:p>
            <a:r>
              <a:rPr lang="en-US" dirty="0" err="1" smtClean="0"/>
              <a:t>Sammenfatning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</a:t>
            </a:r>
            <a:r>
              <a:rPr lang="en-US" dirty="0" err="1" smtClean="0"/>
              <a:t>viden</a:t>
            </a:r>
            <a:r>
              <a:rPr lang="en-US" dirty="0" smtClean="0"/>
              <a:t> </a:t>
            </a:r>
            <a:r>
              <a:rPr lang="en-US" dirty="0" err="1" smtClean="0"/>
              <a:t>baseret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de </a:t>
            </a:r>
            <a:r>
              <a:rPr lang="en-US" dirty="0" err="1" smtClean="0"/>
              <a:t>enkelte</a:t>
            </a:r>
            <a:r>
              <a:rPr lang="en-US" dirty="0" smtClean="0"/>
              <a:t> </a:t>
            </a:r>
            <a:r>
              <a:rPr lang="en-US" dirty="0" err="1" smtClean="0"/>
              <a:t>artiklers</a:t>
            </a:r>
            <a:r>
              <a:rPr lang="en-US" dirty="0" smtClean="0"/>
              <a:t> </a:t>
            </a:r>
            <a:r>
              <a:rPr lang="en-US" dirty="0" err="1" smtClean="0"/>
              <a:t>resultater</a:t>
            </a:r>
            <a:r>
              <a:rPr lang="en-US" dirty="0" smtClean="0"/>
              <a:t>/fund</a:t>
            </a:r>
          </a:p>
          <a:p>
            <a:r>
              <a:rPr lang="en-US" dirty="0" smtClean="0"/>
              <a:t>Review </a:t>
            </a:r>
            <a:r>
              <a:rPr lang="en-US" dirty="0" err="1" smtClean="0"/>
              <a:t>er</a:t>
            </a:r>
            <a:r>
              <a:rPr lang="en-US" dirty="0" smtClean="0"/>
              <a:t> et </a:t>
            </a:r>
            <a:r>
              <a:rPr lang="en-US" dirty="0" err="1" smtClean="0"/>
              <a:t>væsentligt</a:t>
            </a:r>
            <a:r>
              <a:rPr lang="en-US" dirty="0" smtClean="0"/>
              <a:t> element I EBP,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danner</a:t>
            </a:r>
            <a:r>
              <a:rPr lang="en-US" dirty="0" smtClean="0"/>
              <a:t> </a:t>
            </a:r>
            <a:r>
              <a:rPr lang="en-US" dirty="0" err="1" smtClean="0"/>
              <a:t>fundamentet</a:t>
            </a:r>
            <a:r>
              <a:rPr lang="en-US" dirty="0" smtClean="0"/>
              <a:t> for </a:t>
            </a:r>
            <a:r>
              <a:rPr lang="en-US" dirty="0" err="1" smtClean="0"/>
              <a:t>udarbejdelse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kliniske </a:t>
            </a:r>
            <a:r>
              <a:rPr lang="en-US" dirty="0" err="1" smtClean="0"/>
              <a:t>retningslinjer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dermed</a:t>
            </a:r>
            <a:r>
              <a:rPr lang="en-US" dirty="0" smtClean="0"/>
              <a:t> for den kliniske </a:t>
            </a:r>
            <a:r>
              <a:rPr lang="en-US" dirty="0" err="1" smtClean="0"/>
              <a:t>beslutning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51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 rot="1827932">
            <a:off x="574159" y="1357685"/>
            <a:ext cx="49973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advent of  evidence-based practice (EBP) in</a:t>
            </a:r>
          </a:p>
          <a:p>
            <a:r>
              <a:rPr lang="en-US" dirty="0" smtClean="0"/>
              <a:t>the early 1990s has seen the role of  the health</a:t>
            </a:r>
          </a:p>
          <a:p>
            <a:r>
              <a:rPr lang="en-US" dirty="0" smtClean="0"/>
              <a:t>library and information worker in the ascendancy,</a:t>
            </a:r>
          </a:p>
          <a:p>
            <a:r>
              <a:rPr lang="en-US" dirty="0" smtClean="0"/>
              <a:t>with clinicians increasingly relying on health care</a:t>
            </a:r>
          </a:p>
          <a:p>
            <a:r>
              <a:rPr lang="en-US" dirty="0" smtClean="0"/>
              <a:t>literature in their decision making</a:t>
            </a:r>
            <a:endParaRPr lang="en-US" dirty="0"/>
          </a:p>
        </p:txBody>
      </p:sp>
      <p:sp>
        <p:nvSpPr>
          <p:cNvPr id="4" name="Rektangel 3"/>
          <p:cNvSpPr/>
          <p:nvPr/>
        </p:nvSpPr>
        <p:spPr>
          <a:xfrm rot="20673700">
            <a:off x="6259032" y="51038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Archie Cochrane, a famous British epidemiologist,</a:t>
            </a:r>
          </a:p>
          <a:p>
            <a:r>
              <a:rPr lang="en-US" dirty="0" smtClean="0"/>
              <a:t>noted:</a:t>
            </a:r>
          </a:p>
          <a:p>
            <a:r>
              <a:rPr lang="en-US" dirty="0" smtClean="0"/>
              <a:t>‘It is surely a great criticism of our profession that</a:t>
            </a:r>
          </a:p>
          <a:p>
            <a:r>
              <a:rPr lang="en-US" dirty="0" smtClean="0"/>
              <a:t>we have not organized a critical summary, by</a:t>
            </a:r>
          </a:p>
          <a:p>
            <a:r>
              <a:rPr lang="en-US" dirty="0" smtClean="0"/>
              <a:t>specialty or subspecialty, adapted periodically, of</a:t>
            </a:r>
          </a:p>
          <a:p>
            <a:r>
              <a:rPr lang="en-US" dirty="0" smtClean="0"/>
              <a:t>all relevant randomized controlled trials.’</a:t>
            </a:r>
            <a:endParaRPr lang="en-US" dirty="0"/>
          </a:p>
        </p:txBody>
      </p:sp>
      <p:sp>
        <p:nvSpPr>
          <p:cNvPr id="5" name="Rektangel 4"/>
          <p:cNvSpPr/>
          <p:nvPr/>
        </p:nvSpPr>
        <p:spPr>
          <a:xfrm>
            <a:off x="4015563" y="457890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While it is well established that, in the 18th century,</a:t>
            </a:r>
          </a:p>
          <a:p>
            <a:r>
              <a:rPr lang="en-US" dirty="0" smtClean="0"/>
              <a:t>James Lind was the instigator of  the first reported</a:t>
            </a:r>
          </a:p>
          <a:p>
            <a:r>
              <a:rPr lang="en-US" dirty="0" smtClean="0"/>
              <a:t>RCT, a lesser-known fact records that he was probably</a:t>
            </a:r>
          </a:p>
          <a:p>
            <a:r>
              <a:rPr lang="en-US" dirty="0" smtClean="0"/>
              <a:t>the first to describe the systematic review method. </a:t>
            </a:r>
            <a:endParaRPr lang="en-US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6980">
            <a:off x="9956615" y="2113769"/>
            <a:ext cx="1571625" cy="1637636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06" y="3668233"/>
            <a:ext cx="2938240" cy="221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13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 smtClean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 err="1" smtClean="0"/>
              <a:t>Tak</a:t>
            </a:r>
            <a:r>
              <a:rPr lang="en-US" sz="5400" dirty="0" smtClean="0"/>
              <a:t> for </a:t>
            </a:r>
            <a:r>
              <a:rPr lang="en-US" sz="5400" dirty="0" err="1" smtClean="0"/>
              <a:t>opmærksomheden</a:t>
            </a:r>
            <a:r>
              <a:rPr lang="en-US" sz="5400" dirty="0" smtClean="0"/>
              <a:t>!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4354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endParaRPr lang="en-US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</a:t>
            </a:r>
            <a:r>
              <a:rPr lang="en-US" dirty="0" err="1" smtClean="0"/>
              <a:t>dette</a:t>
            </a:r>
            <a:r>
              <a:rPr lang="en-US" dirty="0" smtClean="0"/>
              <a:t> </a:t>
            </a:r>
            <a:r>
              <a:rPr lang="en-US" dirty="0" err="1" smtClean="0"/>
              <a:t>arbejde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systematisk</a:t>
            </a:r>
            <a:r>
              <a:rPr lang="en-US" dirty="0" smtClean="0"/>
              <a:t> </a:t>
            </a:r>
            <a:r>
              <a:rPr lang="en-US" dirty="0" err="1" smtClean="0"/>
              <a:t>søgt</a:t>
            </a:r>
            <a:r>
              <a:rPr lang="en-US" dirty="0" smtClean="0"/>
              <a:t> </a:t>
            </a:r>
            <a:r>
              <a:rPr lang="en-US" dirty="0" err="1" smtClean="0"/>
              <a:t>litteratur</a:t>
            </a:r>
            <a:r>
              <a:rPr lang="en-US" dirty="0" smtClean="0"/>
              <a:t> </a:t>
            </a:r>
            <a:r>
              <a:rPr lang="en-US" dirty="0" err="1" smtClean="0"/>
              <a:t>ud</a:t>
            </a:r>
            <a:r>
              <a:rPr lang="en-US" dirty="0" smtClean="0"/>
              <a:t> </a:t>
            </a:r>
            <a:r>
              <a:rPr lang="en-US" dirty="0" err="1" smtClean="0"/>
              <a:t>fra</a:t>
            </a:r>
            <a:r>
              <a:rPr lang="en-US" dirty="0" smtClean="0"/>
              <a:t> </a:t>
            </a:r>
            <a:r>
              <a:rPr lang="en-US" dirty="0" err="1" smtClean="0"/>
              <a:t>søge</a:t>
            </a:r>
            <a:r>
              <a:rPr lang="en-US" dirty="0" smtClean="0"/>
              <a:t> </a:t>
            </a:r>
            <a:r>
              <a:rPr lang="en-US" dirty="0" err="1" smtClean="0"/>
              <a:t>termerne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Different Review types in </a:t>
            </a:r>
            <a:r>
              <a:rPr lang="en-US" dirty="0" err="1" smtClean="0"/>
              <a:t>Evidencebased</a:t>
            </a:r>
            <a:r>
              <a:rPr lang="en-US" dirty="0" smtClean="0"/>
              <a:t> Health care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1 </a:t>
            </a:r>
            <a:r>
              <a:rPr lang="en-US" dirty="0" err="1" smtClean="0"/>
              <a:t>udvalgt</a:t>
            </a:r>
            <a:r>
              <a:rPr lang="en-US" dirty="0"/>
              <a:t>:  </a:t>
            </a:r>
            <a:endParaRPr lang="en-US" dirty="0" smtClean="0"/>
          </a:p>
          <a:p>
            <a:pPr marL="0" indent="0">
              <a:buNone/>
            </a:pPr>
            <a:r>
              <a:rPr lang="en-US" sz="2400" i="1" dirty="0" smtClean="0"/>
              <a:t>Grant </a:t>
            </a:r>
            <a:r>
              <a:rPr lang="en-US" sz="2400" i="1" dirty="0"/>
              <a:t>MJ, Booth A. A typology of reviews: an analysis of 14 review types and associated methodologies. Health Info </a:t>
            </a:r>
            <a:r>
              <a:rPr lang="en-US" sz="2400" i="1" dirty="0" err="1"/>
              <a:t>Libr</a:t>
            </a:r>
            <a:r>
              <a:rPr lang="en-US" sz="2400" i="1" dirty="0"/>
              <a:t> J. 2009 Jun;26(2):91-108. </a:t>
            </a:r>
            <a:r>
              <a:rPr lang="en-US" sz="2400" i="1" dirty="0" err="1"/>
              <a:t>doi</a:t>
            </a:r>
            <a:r>
              <a:rPr lang="en-US" sz="2400" i="1" dirty="0"/>
              <a:t>: 10.1111/j.1471-1842.2009.00848.x. Review. PubMed PMID: 19490148</a:t>
            </a:r>
            <a:r>
              <a:rPr lang="en-US" sz="2400" i="1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Dette</a:t>
            </a:r>
            <a:r>
              <a:rPr lang="en-US" sz="2400" dirty="0" smtClean="0"/>
              <a:t> </a:t>
            </a:r>
            <a:r>
              <a:rPr lang="en-US" sz="2400" dirty="0" err="1" smtClean="0"/>
              <a:t>bygger</a:t>
            </a:r>
            <a:r>
              <a:rPr lang="en-US" sz="2400" dirty="0" smtClean="0"/>
              <a:t> </a:t>
            </a:r>
            <a:r>
              <a:rPr lang="en-US" sz="2400" dirty="0" err="1" smtClean="0"/>
              <a:t>på</a:t>
            </a:r>
            <a:r>
              <a:rPr lang="en-US" sz="2400" dirty="0" smtClean="0"/>
              <a:t> 17 </a:t>
            </a:r>
            <a:r>
              <a:rPr lang="en-US" sz="2400" dirty="0" err="1" smtClean="0"/>
              <a:t>forskellige</a:t>
            </a:r>
            <a:r>
              <a:rPr lang="en-US" sz="2400" dirty="0" smtClean="0"/>
              <a:t> </a:t>
            </a:r>
            <a:r>
              <a:rPr lang="en-US" sz="2400" dirty="0" err="1" smtClean="0"/>
              <a:t>primærstudier</a:t>
            </a:r>
            <a:endParaRPr lang="en-US" sz="2400" dirty="0" smtClean="0"/>
          </a:p>
          <a:p>
            <a:pPr marL="0" indent="0">
              <a:buNone/>
            </a:pPr>
            <a:r>
              <a:rPr lang="en-US" dirty="0" smtClean="0"/>
              <a:t>(Search</a:t>
            </a:r>
            <a:r>
              <a:rPr lang="en-US" dirty="0"/>
              <a:t>, Appraisal, </a:t>
            </a:r>
            <a:r>
              <a:rPr lang="en-US" dirty="0" smtClean="0"/>
              <a:t>Synthesis and </a:t>
            </a:r>
            <a:r>
              <a:rPr lang="en-US" dirty="0"/>
              <a:t>Analysis (SALSA) </a:t>
            </a:r>
            <a:r>
              <a:rPr lang="en-US" dirty="0" smtClean="0"/>
              <a:t>framework)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070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</a:t>
            </a:r>
            <a:r>
              <a:rPr lang="en-US" dirty="0" err="1" smtClean="0"/>
              <a:t>typer</a:t>
            </a:r>
            <a:endParaRPr lang="en-US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716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630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82609"/>
            <a:ext cx="10515600" cy="283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6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69933"/>
            <a:ext cx="10515600" cy="326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25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review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1474" y="1825625"/>
            <a:ext cx="93690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6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 analysis</a:t>
            </a:r>
            <a:endParaRPr lang="en-US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59919"/>
            <a:ext cx="10515600" cy="28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3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843" y="1590896"/>
            <a:ext cx="8230313" cy="36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67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542</Words>
  <Application>Microsoft Macintosh PowerPoint</Application>
  <PresentationFormat>Brugerdefineret</PresentationFormat>
  <Paragraphs>87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20</vt:i4>
      </vt:variant>
    </vt:vector>
  </HeadingPairs>
  <TitlesOfParts>
    <vt:vector size="21" baseType="lpstr">
      <vt:lpstr>Office-tema</vt:lpstr>
      <vt:lpstr>Review typer</vt:lpstr>
      <vt:lpstr>PowerPoint-præsentation</vt:lpstr>
      <vt:lpstr>Metode</vt:lpstr>
      <vt:lpstr>Review typer</vt:lpstr>
      <vt:lpstr>Critical Review</vt:lpstr>
      <vt:lpstr>Literature review</vt:lpstr>
      <vt:lpstr>Mapping review</vt:lpstr>
      <vt:lpstr>Meta analysis</vt:lpstr>
      <vt:lpstr>PowerPoint-præsentation</vt:lpstr>
      <vt:lpstr>PowerPoint-præsentation</vt:lpstr>
      <vt:lpstr>Mixed Methods Review</vt:lpstr>
      <vt:lpstr>Overview</vt:lpstr>
      <vt:lpstr>Qualitative systematic review</vt:lpstr>
      <vt:lpstr>Rapid Review</vt:lpstr>
      <vt:lpstr>Scoping Review</vt:lpstr>
      <vt:lpstr>Systematic Review</vt:lpstr>
      <vt:lpstr>Umbrella Review</vt:lpstr>
      <vt:lpstr>Diagnostic Accuraty</vt:lpstr>
      <vt:lpstr>Konklusion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typer</dc:title>
  <dc:creator>Palle Larsen</dc:creator>
  <cp:lastModifiedBy>Ida Sofie Nygaard</cp:lastModifiedBy>
  <cp:revision>23</cp:revision>
  <dcterms:created xsi:type="dcterms:W3CDTF">2015-09-18T10:00:59Z</dcterms:created>
  <dcterms:modified xsi:type="dcterms:W3CDTF">2015-10-14T14:52:33Z</dcterms:modified>
</cp:coreProperties>
</file>